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272" r:id="rId5"/>
    <p:sldId id="268" r:id="rId6"/>
    <p:sldId id="277" r:id="rId7"/>
    <p:sldId id="283" r:id="rId8"/>
    <p:sldId id="278" r:id="rId9"/>
    <p:sldId id="284" r:id="rId10"/>
    <p:sldId id="285" r:id="rId11"/>
    <p:sldId id="286" r:id="rId12"/>
    <p:sldId id="289" r:id="rId13"/>
    <p:sldId id="287" r:id="rId14"/>
    <p:sldId id="288" r:id="rId15"/>
    <p:sldId id="279" r:id="rId16"/>
    <p:sldId id="264" r:id="rId17"/>
    <p:sldId id="290" r:id="rId18"/>
    <p:sldId id="280" r:id="rId19"/>
    <p:sldId id="291" r:id="rId20"/>
    <p:sldId id="281" r:id="rId21"/>
    <p:sldId id="292" r:id="rId22"/>
    <p:sldId id="282"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1B19"/>
    <a:srgbClr val="FFFFFF"/>
    <a:srgbClr val="E3E3E3"/>
    <a:srgbClr val="E2D4C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598" autoAdjust="0"/>
  </p:normalViewPr>
  <p:slideViewPr>
    <p:cSldViewPr snapToGrid="0">
      <p:cViewPr>
        <p:scale>
          <a:sx n="75" d="100"/>
          <a:sy n="75" d="100"/>
        </p:scale>
        <p:origin x="540" y="126"/>
      </p:cViewPr>
      <p:guideLst>
        <p:guide orient="horz" pos="3024"/>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Activities in UCI-HAR</c:v>
          </c:tx>
          <c:spPr>
            <a:solidFill>
              <a:srgbClr val="E3E3E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Walking</c:v>
                </c:pt>
                <c:pt idx="1">
                  <c:v>Up stais</c:v>
                </c:pt>
                <c:pt idx="2">
                  <c:v>Down stairs</c:v>
                </c:pt>
                <c:pt idx="3">
                  <c:v>Sitting</c:v>
                </c:pt>
                <c:pt idx="4">
                  <c:v>Standing</c:v>
                </c:pt>
                <c:pt idx="5">
                  <c:v>Laying</c:v>
                </c:pt>
              </c:strCache>
            </c:strRef>
          </c:cat>
          <c:val>
            <c:numRef>
              <c:f>Sheet1!$B$2:$G$2</c:f>
              <c:numCache>
                <c:formatCode>General</c:formatCode>
                <c:ptCount val="6"/>
                <c:pt idx="0">
                  <c:v>1722</c:v>
                </c:pt>
                <c:pt idx="1">
                  <c:v>1544</c:v>
                </c:pt>
                <c:pt idx="2">
                  <c:v>1406</c:v>
                </c:pt>
                <c:pt idx="3">
                  <c:v>1777</c:v>
                </c:pt>
                <c:pt idx="4">
                  <c:v>1906</c:v>
                </c:pt>
                <c:pt idx="5">
                  <c:v>1944</c:v>
                </c:pt>
              </c:numCache>
            </c:numRef>
          </c:val>
          <c:extLst>
            <c:ext xmlns:c16="http://schemas.microsoft.com/office/drawing/2014/chart" uri="{C3380CC4-5D6E-409C-BE32-E72D297353CC}">
              <c16:uniqueId val="{00000001-B8BD-44C8-9CEF-A931E08260F4}"/>
            </c:ext>
          </c:extLst>
        </c:ser>
        <c:dLbls>
          <c:dLblPos val="outEnd"/>
          <c:showLegendKey val="0"/>
          <c:showVal val="1"/>
          <c:showCatName val="0"/>
          <c:showSerName val="0"/>
          <c:showPercent val="0"/>
          <c:showBubbleSize val="0"/>
        </c:dLbls>
        <c:gapWidth val="219"/>
        <c:overlap val="-27"/>
        <c:axId val="1123024575"/>
        <c:axId val="1123027071"/>
      </c:barChart>
      <c:catAx>
        <c:axId val="1123024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23027071"/>
        <c:crosses val="autoZero"/>
        <c:auto val="1"/>
        <c:lblAlgn val="ctr"/>
        <c:lblOffset val="100"/>
        <c:noMultiLvlLbl val="0"/>
      </c:catAx>
      <c:valAx>
        <c:axId val="1123027071"/>
        <c:scaling>
          <c:orientation val="minMax"/>
        </c:scaling>
        <c:delete val="0"/>
        <c:axPos val="l"/>
        <c:majorGridlines>
          <c:spPr>
            <a:ln w="9525" cap="flat" cmpd="sng" algn="ctr">
              <a:solidFill>
                <a:schemeClr val="tx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230245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B580E-BB12-458A-8A67-A4E85A97E57A}" type="datetimeFigureOut">
              <a:rPr lang="en-US" smtClean="0"/>
              <a:t>1/23/2024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85773-E831-40C3-B08E-FE9BDAA69383}" type="slidenum">
              <a:rPr lang="en-US" smtClean="0"/>
              <a:t>‹#›</a:t>
            </a:fld>
            <a:endParaRPr lang="en-US" dirty="0"/>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p:spPr>
        <p:txBody>
          <a:bodyPr anchor="b">
            <a:normAutofit/>
          </a:bodyPr>
          <a:lstStyle>
            <a:lvl1pPr algn="ctr">
              <a:lnSpc>
                <a:spcPct val="90000"/>
              </a:lnSpc>
              <a:defRPr>
                <a:solidFill>
                  <a:schemeClr val="tx2"/>
                </a:solidFill>
              </a:defRPr>
            </a:lvl1pPr>
          </a:lstStyle>
          <a:p>
            <a:pPr>
              <a:tabLst>
                <a:tab pos="3370263" algn="l"/>
              </a:tabLst>
            </a:pPr>
            <a:r>
              <a:rPr lang="en-US" sz="4000">
                <a:solidFill>
                  <a:schemeClr val="tx2">
                    <a:alpha val="75000"/>
                  </a:schemeClr>
                </a:solidFill>
              </a:rPr>
              <a:t>Click to edit Master title style</a:t>
            </a:r>
            <a:endParaRPr lang="en-US" sz="4000" dirty="0">
              <a:solidFill>
                <a:schemeClr val="tx2">
                  <a:alpha val="75000"/>
                </a:schemeClr>
              </a:solidFill>
            </a:endParaRP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p:spPr>
        <p:txBody>
          <a:bodyPr>
            <a:normAutofit/>
          </a:bodyPr>
          <a:lstStyle>
            <a:lvl1pPr marL="0" indent="0" algn="ctr">
              <a:lnSpc>
                <a:spcPct val="150000"/>
              </a:lnSpc>
              <a:buNone/>
              <a:defRPr sz="1600" cap="all" spc="600" baseline="0">
                <a:solidFill>
                  <a:schemeClr val="tx2"/>
                </a:solidFill>
              </a:defRPr>
            </a:lvl1pPr>
          </a:lstStyle>
          <a:p>
            <a:r>
              <a:rPr lang="en-US" dirty="0">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2171283408"/>
      </p:ext>
    </p:extLst>
  </p:cSld>
  <p:clrMapOvr>
    <a:masterClrMapping/>
  </p:clrMapOvr>
  <p:extLst>
    <p:ext uri="{DCECCB84-F9BA-43D5-87BE-67443E8EF086}">
      <p15:sldGuideLst xmlns:p15="http://schemas.microsoft.com/office/powerpoint/2012/main">
        <p15:guide id="1" pos="2760"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1027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973501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p:spPr>
        <p:txBody>
          <a:bodyPr anchor="ctr">
            <a:normAutofit/>
          </a:bodyPr>
          <a:lstStyle>
            <a:lvl1pPr algn="l">
              <a:defRPr/>
            </a:lvl1pPr>
          </a:lstStyle>
          <a:p>
            <a:pPr algn="ctr"/>
            <a:r>
              <a:rPr lang="en-US"/>
              <a:t>Click to edit Master title style</a:t>
            </a:r>
            <a:endParaRPr lang="en-US" dirty="0"/>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p:spPr>
        <p:txBody>
          <a:bodyPr>
            <a:normAutofit/>
          </a:bodyPr>
          <a:lstStyle>
            <a:lvl1pPr marL="0" indent="0">
              <a:buNone/>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solidFill>
            <a:schemeClr val="bg2">
              <a:lumMod val="50000"/>
              <a:lumOff val="50000"/>
            </a:schemeClr>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solidFill>
            <a:schemeClr val="bg2">
              <a:lumMod val="50000"/>
              <a:lumOff val="50000"/>
            </a:schemeClr>
          </a:solidFill>
        </p:spPr>
        <p:txBody>
          <a:bodyPr/>
          <a:lstStyle/>
          <a:p>
            <a:r>
              <a:rPr lang="en-US"/>
              <a:t>Click icon to add picture</a:t>
            </a:r>
            <a:endParaRPr lang="en-US" dirty="0"/>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894128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p:spPr>
        <p:txBody>
          <a:bodyPr anchor="ctr">
            <a:normAutofit/>
          </a:bodyPr>
          <a:lstStyle>
            <a:lvl1pPr algn="ctr">
              <a:defRPr/>
            </a:lvl1pPr>
          </a:lstStyle>
          <a:p>
            <a:pPr algn="ctr"/>
            <a:r>
              <a:rPr lang="en-US"/>
              <a:t>Click to edit Master title style</a:t>
            </a:r>
            <a:endParaRPr lang="en-US" dirty="0"/>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p:spPr>
        <p:txBody>
          <a:bodyPr>
            <a:normAutofit/>
          </a:bodyPr>
          <a:lstStyle>
            <a:lvl1pPr marL="0" indent="0" algn="ct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solidFill>
            <a:schemeClr val="bg2">
              <a:lumMod val="50000"/>
              <a:lumOff val="50000"/>
            </a:schemeClr>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693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p:spPr>
        <p:txBody>
          <a:bodyPr anchor="b">
            <a:normAutofit/>
          </a:bodyPr>
          <a:lstStyle>
            <a:lvl1pPr algn="ctr">
              <a:lnSpc>
                <a:spcPct val="90000"/>
              </a:lnSpc>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65066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47571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8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88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18936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136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p:spPr>
        <p:txBody>
          <a:bodyPr>
            <a:normAutofit/>
          </a:bodyPr>
          <a:lstStyle/>
          <a:p>
            <a:pPr algn="r"/>
            <a:r>
              <a:rPr lang="en-US"/>
              <a:t>Click to edit Master title style</a:t>
            </a:r>
            <a:endParaRPr lang="en-US" dirty="0"/>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p:spPr>
        <p:txBody>
          <a:bodyPr anchor="ctr">
            <a:normAutofit/>
          </a:bodyPr>
          <a:lstStyle>
            <a:lvl1pPr marL="0" indent="0">
              <a:buNone/>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solidFill>
            <a:schemeClr val="bg2">
              <a:lumMod val="50000"/>
              <a:lumOff val="50000"/>
            </a:schemeClr>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solidFill>
            <a:schemeClr val="bg2">
              <a:lumMod val="50000"/>
              <a:lumOff val="50000"/>
            </a:schemeClr>
          </a:solidFill>
        </p:spPr>
        <p:txBody>
          <a:bodyPr/>
          <a:lstStyle/>
          <a:p>
            <a:r>
              <a:rPr lang="en-US"/>
              <a:t>Click icon to add picture</a:t>
            </a:r>
            <a:endParaRPr lang="en-US" dirty="0"/>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solidFill>
            <a:schemeClr val="bg2">
              <a:lumMod val="50000"/>
              <a:lumOff val="50000"/>
            </a:schemeClr>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solidFill>
            <a:schemeClr val="bg2">
              <a:lumMod val="50000"/>
              <a:lumOff val="50000"/>
            </a:schemeClr>
          </a:solidFill>
        </p:spPr>
        <p:txBody>
          <a:bodyPr/>
          <a:lstStyle/>
          <a:p>
            <a:r>
              <a:rPr lang="en-US"/>
              <a:t>Click icon to add picture</a:t>
            </a:r>
            <a:endParaRPr lang="en-US" dirty="0"/>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171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p:spPr>
        <p:txBody>
          <a:bodyPr wrap="none" anchor="ctr">
            <a:noAutofit/>
          </a:bodyPr>
          <a:lstStyle>
            <a:lvl1pPr algn="l">
              <a:spcBef>
                <a:spcPts val="0"/>
              </a:spcBef>
              <a:defRPr baseline="0"/>
            </a:lvl1pPr>
          </a:lstStyle>
          <a:p>
            <a:pPr algn="ctr"/>
            <a:r>
              <a:rPr lang="en-US"/>
              <a:t>Click to edit Master title style</a:t>
            </a:r>
            <a:endParaRPr lang="en-US" dirty="0"/>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45164" y="1900962"/>
            <a:ext cx="10112375" cy="1954213"/>
          </a:xfr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dirty="0"/>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solidFill>
            <a:schemeClr val="bg2">
              <a:lumMod val="50000"/>
              <a:lumOff val="50000"/>
            </a:schemeClr>
          </a:solidFill>
        </p:spPr>
        <p:txBody>
          <a:bodyPr/>
          <a:lstStyle/>
          <a:p>
            <a:r>
              <a:rPr lang="en-US"/>
              <a:t>Click icon to add picture</a:t>
            </a:r>
            <a:endParaRPr lang="en-US" dirty="0"/>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solidFill>
            <a:schemeClr val="bg2">
              <a:lumMod val="50000"/>
              <a:lumOff val="50000"/>
            </a:schemeClr>
          </a:solidFill>
        </p:spPr>
        <p:txBody>
          <a:bodyPr/>
          <a:lstStyle/>
          <a:p>
            <a:r>
              <a:rPr lang="en-US"/>
              <a:t>Click icon to add picture</a:t>
            </a:r>
            <a:endParaRPr lang="en-US" dirty="0"/>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solidFill>
            <a:schemeClr val="bg2">
              <a:lumMod val="50000"/>
              <a:lumOff val="50000"/>
            </a:schemeClr>
          </a:solidFill>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47397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p:spPr>
        <p:txBody>
          <a:bodyPr anchor="ctr">
            <a:normAutofit/>
          </a:bodyPr>
          <a:lstStyle>
            <a:lvl1pPr algn="l">
              <a:defRPr/>
            </a:lvl1pPr>
          </a:lstStyle>
          <a:p>
            <a:pPr algn="r"/>
            <a:r>
              <a:rPr lang="en-US" sz="4000"/>
              <a:t>Click to edit Master title style</a:t>
            </a:r>
            <a:endParaRPr lang="en-US" sz="4000" dirty="0"/>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p:spPr>
        <p:txBody>
          <a:bodyPr anchor="ctr">
            <a:normAutofit/>
          </a:bodyPr>
          <a:lstStyle>
            <a:lvl1pPr marL="0" indent="0">
              <a:buNone/>
              <a:defRPr/>
            </a:lvl1pPr>
          </a:lstStyle>
          <a:p>
            <a:pPr algn="l"/>
            <a:r>
              <a:rPr lang="en-US" sz="1600"/>
              <a:t>Click to edit Master subtitle style</a:t>
            </a:r>
            <a:endParaRPr lang="en-US" sz="1600" dirty="0"/>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11457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811756"/>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F31BABDF-AA85-4A10-A98B-507CF2428AD6}"/>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58717800-ADD4-4E93-B0D0-271E7848D565}"/>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70AC3ECC-84E8-497F-BC52-5189149B0392}"/>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9539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78619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p:spPr>
        <p:txBody>
          <a:bodyPr>
            <a:normAutofit fontScale="90000"/>
          </a:bodyPr>
          <a:lstStyle>
            <a:lvl1pPr algn="ctr">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p:spPr>
        <p:txBody>
          <a:bodyPr>
            <a:normAutofit/>
          </a:bodyPr>
          <a:lstStyle>
            <a:lvl1pPr marL="0" indent="0" algn="ctr">
              <a:buNone/>
              <a:defRPr/>
            </a:lvl1pPr>
          </a:lstStyle>
          <a:p>
            <a:r>
              <a:rPr lang="en-US" sz="1600"/>
              <a:t>Click to edit Master subtitle style</a:t>
            </a:r>
            <a:endParaRPr lang="en-US" sz="1600" dirty="0"/>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solidFill>
            <a:schemeClr val="bg2">
              <a:lumMod val="50000"/>
              <a:lumOff val="50000"/>
            </a:schemeClr>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solidFill>
            <a:schemeClr val="bg2">
              <a:lumMod val="50000"/>
              <a:lumOff val="50000"/>
            </a:schemeClr>
          </a:solidFill>
        </p:spPr>
        <p:txBody>
          <a:bodyPr/>
          <a:lstStyle/>
          <a:p>
            <a:r>
              <a:rPr lang="en-US"/>
              <a:t>Click icon to add picture</a:t>
            </a:r>
            <a:endParaRPr lang="en-US" dirty="0"/>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54679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479255"/>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F9828424-127F-4F45-AF20-1DAA152557D3}"/>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F5D83CCE-F7E1-4106-84E1-6C261DDBB19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28126735-73E8-4B98-81A3-AAE94B69F65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432294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p:spPr>
        <p:txBody>
          <a:bodyPr anchor="t"/>
          <a:lstStyle/>
          <a:p>
            <a:r>
              <a:rPr lang="en-US"/>
              <a:t>Click to edit Master title style</a:t>
            </a:r>
            <a:endParaRPr lang="en-US" dirty="0"/>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391290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555E-8FF5-457E-B328-53ABDB595951}"/>
              </a:ext>
            </a:extLst>
          </p:cNvPr>
          <p:cNvSpPr>
            <a:spLocks noGrp="1"/>
          </p:cNvSpPr>
          <p:nvPr>
            <p:ph type="title"/>
          </p:nvPr>
        </p:nvSpPr>
        <p:spPr>
          <a:xfrm>
            <a:off x="838200" y="662427"/>
            <a:ext cx="10515600" cy="8197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A64ED7-3275-4F98-88B1-4F0832514730}"/>
              </a:ext>
            </a:extLst>
          </p:cNvPr>
          <p:cNvSpPr>
            <a:spLocks noGrp="1"/>
          </p:cNvSpPr>
          <p:nvPr>
            <p:ph type="body" idx="1"/>
          </p:nvPr>
        </p:nvSpPr>
        <p:spPr>
          <a:xfrm>
            <a:off x="838200" y="1661459"/>
            <a:ext cx="10515600" cy="4340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F0BCFA-771C-4297-8ACE-974191C7054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5" name="Footer Placeholder 4">
            <a:extLst>
              <a:ext uri="{FF2B5EF4-FFF2-40B4-BE49-F238E27FC236}">
                <a16:creationId xmlns:a16="http://schemas.microsoft.com/office/drawing/2014/main" id="{87E317DE-CC16-4596-92A2-460BC081EA7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6" name="Slide Number Placeholder 5">
            <a:extLst>
              <a:ext uri="{FF2B5EF4-FFF2-40B4-BE49-F238E27FC236}">
                <a16:creationId xmlns:a16="http://schemas.microsoft.com/office/drawing/2014/main" id="{A786E724-AEC3-4D96-A62C-C286B703F15B}"/>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624592867"/>
      </p:ext>
    </p:extLst>
  </p:cSld>
  <p:clrMap bg1="dk1" tx1="lt1" bg2="dk2" tx2="lt2" accent1="accent1" accent2="accent2" accent3="accent3" accent4="accent4" accent5="accent5" accent6="accent6" hlink="hlink" folHlink="folHlink"/>
  <p:sldLayoutIdLst>
    <p:sldLayoutId id="2147483665" r:id="rId1"/>
    <p:sldLayoutId id="2147483664" r:id="rId2"/>
    <p:sldLayoutId id="2147483663" r:id="rId3"/>
    <p:sldLayoutId id="2147483661" r:id="rId4"/>
    <p:sldLayoutId id="2147483650" r:id="rId5"/>
    <p:sldLayoutId id="2147483671" r:id="rId6"/>
    <p:sldLayoutId id="2147483670" r:id="rId7"/>
    <p:sldLayoutId id="2147483672" r:id="rId8"/>
    <p:sldLayoutId id="2147483654" r:id="rId9"/>
    <p:sldLayoutId id="2147483653" r:id="rId10"/>
    <p:sldLayoutId id="2147483667" r:id="rId11"/>
    <p:sldLayoutId id="2147483668" r:id="rId12"/>
    <p:sldLayoutId id="2147483669" r:id="rId13"/>
    <p:sldLayoutId id="2147483649" r:id="rId14"/>
    <p:sldLayoutId id="2147483651" r:id="rId15"/>
    <p:sldLayoutId id="2147483652" r:id="rId16"/>
    <p:sldLayoutId id="2147483655" r:id="rId17"/>
    <p:sldLayoutId id="2147483656" r:id="rId18"/>
    <p:sldLayoutId id="2147483657" r:id="rId19"/>
  </p:sldLayoutIdLst>
  <p:hf hdr="0"/>
  <p:txStyles>
    <p:title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A3385-7A97-4B91-90E4-313A5F6486BE}"/>
              </a:ext>
            </a:extLst>
          </p:cNvPr>
          <p:cNvSpPr>
            <a:spLocks noGrp="1"/>
          </p:cNvSpPr>
          <p:nvPr>
            <p:ph type="ctrTitle"/>
          </p:nvPr>
        </p:nvSpPr>
        <p:spPr>
          <a:xfrm>
            <a:off x="684361" y="1062681"/>
            <a:ext cx="3071005" cy="2417613"/>
          </a:xfrm>
        </p:spPr>
        <p:txBody>
          <a:bodyPr vert="horz" lIns="91440" tIns="45720" rIns="91440" bIns="45720" rtlCol="0" anchor="b" anchorCtr="0">
            <a:normAutofit/>
          </a:bodyPr>
          <a:lstStyle/>
          <a:p>
            <a:r>
              <a:rPr lang="en-US" dirty="0">
                <a:solidFill>
                  <a:srgbClr val="FFFFFF"/>
                </a:solidFill>
              </a:rPr>
              <a:t>Human Activity</a:t>
            </a:r>
            <a:br>
              <a:rPr lang="en-US" dirty="0">
                <a:solidFill>
                  <a:srgbClr val="FFFFFF"/>
                </a:solidFill>
              </a:rPr>
            </a:br>
            <a:r>
              <a:rPr lang="en-US" dirty="0">
                <a:solidFill>
                  <a:srgbClr val="FFFFFF"/>
                </a:solidFill>
              </a:rPr>
              <a:t>Recognition</a:t>
            </a:r>
            <a:br>
              <a:rPr lang="en-US" dirty="0">
                <a:solidFill>
                  <a:srgbClr val="FFFFFF"/>
                </a:solidFill>
              </a:rPr>
            </a:br>
            <a:r>
              <a:rPr lang="en-US" dirty="0">
                <a:solidFill>
                  <a:srgbClr val="FFFFFF"/>
                </a:solidFill>
              </a:rPr>
              <a:t>(HAR)</a:t>
            </a:r>
          </a:p>
        </p:txBody>
      </p:sp>
      <p:sp>
        <p:nvSpPr>
          <p:cNvPr id="5" name="Subtitle 4">
            <a:extLst>
              <a:ext uri="{FF2B5EF4-FFF2-40B4-BE49-F238E27FC236}">
                <a16:creationId xmlns:a16="http://schemas.microsoft.com/office/drawing/2014/main" id="{6D600243-42CA-42D2-A56A-C6924D272A5B}"/>
              </a:ext>
            </a:extLst>
          </p:cNvPr>
          <p:cNvSpPr>
            <a:spLocks noGrp="1"/>
          </p:cNvSpPr>
          <p:nvPr>
            <p:ph type="subTitle" idx="1"/>
          </p:nvPr>
        </p:nvSpPr>
        <p:spPr>
          <a:xfrm>
            <a:off x="744876" y="5116529"/>
            <a:ext cx="2948684" cy="955498"/>
          </a:xfrm>
        </p:spPr>
        <p:txBody>
          <a:bodyPr vert="horz" lIns="91440" tIns="45720" rIns="91440" bIns="45720" rtlCol="0" anchor="t">
            <a:normAutofit/>
          </a:bodyPr>
          <a:lstStyle/>
          <a:p>
            <a:r>
              <a:rPr lang="en-US" dirty="0">
                <a:solidFill>
                  <a:srgbClr val="FFFFFF"/>
                </a:solidFill>
              </a:rPr>
              <a:t>Abolfazl Hasani</a:t>
            </a:r>
          </a:p>
          <a:p>
            <a:endParaRPr lang="en-US" dirty="0">
              <a:solidFill>
                <a:srgbClr val="FFFFFF"/>
              </a:solidFill>
            </a:endParaRPr>
          </a:p>
        </p:txBody>
      </p:sp>
      <p:pic>
        <p:nvPicPr>
          <p:cNvPr id="8" name="Picture Placeholder 7" descr="A picture containing trees, outdoor, forest, nature, mist">
            <a:extLst>
              <a:ext uri="{FF2B5EF4-FFF2-40B4-BE49-F238E27FC236}">
                <a16:creationId xmlns:a16="http://schemas.microsoft.com/office/drawing/2014/main" id="{E012FD38-BCDB-4D51-8DED-F3962AB9A4C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383024" y="0"/>
            <a:ext cx="7808976" cy="6858000"/>
          </a:xfrm>
        </p:spPr>
      </p:pic>
      <p:sp>
        <p:nvSpPr>
          <p:cNvPr id="2" name="TextBox 1">
            <a:extLst>
              <a:ext uri="{FF2B5EF4-FFF2-40B4-BE49-F238E27FC236}">
                <a16:creationId xmlns:a16="http://schemas.microsoft.com/office/drawing/2014/main" id="{CDF3C8A5-DF76-4308-8027-90DF3B9E3B3F}"/>
              </a:ext>
            </a:extLst>
          </p:cNvPr>
          <p:cNvSpPr txBox="1"/>
          <p:nvPr/>
        </p:nvSpPr>
        <p:spPr>
          <a:xfrm>
            <a:off x="1655410" y="6215448"/>
            <a:ext cx="1127616" cy="369332"/>
          </a:xfrm>
          <a:prstGeom prst="rect">
            <a:avLst/>
          </a:prstGeom>
          <a:noFill/>
        </p:spPr>
        <p:txBody>
          <a:bodyPr wrap="none" rtlCol="0">
            <a:spAutoFit/>
          </a:bodyPr>
          <a:lstStyle/>
          <a:p>
            <a:r>
              <a:rPr lang="en-US" sz="1400" dirty="0"/>
              <a:t>January</a:t>
            </a:r>
            <a:r>
              <a:rPr lang="en-US" dirty="0"/>
              <a:t> </a:t>
            </a:r>
            <a:r>
              <a:rPr lang="en-US" sz="1400" dirty="0"/>
              <a:t>2024</a:t>
            </a:r>
          </a:p>
        </p:txBody>
      </p:sp>
    </p:spTree>
    <p:extLst>
      <p:ext uri="{BB962C8B-B14F-4D97-AF65-F5344CB8AC3E}">
        <p14:creationId xmlns:p14="http://schemas.microsoft.com/office/powerpoint/2010/main" val="1057612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solidFill>
                  <a:srgbClr val="FFFFFF"/>
                </a:solidFill>
              </a:rPr>
              <a:t>Benefits of LSTM	</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845165" y="1900962"/>
            <a:ext cx="10127635" cy="3922568"/>
          </a:xfrm>
        </p:spPr>
        <p:txBody>
          <a:bodyPr>
            <a:normAutofit/>
          </a:bodyPr>
          <a:lstStyle/>
          <a:p>
            <a:r>
              <a:rPr lang="en-US" dirty="0">
                <a:solidFill>
                  <a:srgbClr val="FFFFFF"/>
                </a:solidFill>
                <a:latin typeface="Google Sans"/>
              </a:rPr>
              <a:t>The LSTM architecture enables the network to capture long-range dependencies in sequential data by selectively updating and maintaining information over time. This makes it particularly effective in scenarios where context or dependencies are crucial, such as in natural language understanding or predicting trends in time-series data.</a:t>
            </a:r>
          </a:p>
        </p:txBody>
      </p:sp>
      <p:sp>
        <p:nvSpPr>
          <p:cNvPr id="182" name="Date Placeholder 181">
            <a:extLst>
              <a:ext uri="{FF2B5EF4-FFF2-40B4-BE49-F238E27FC236}">
                <a16:creationId xmlns:a16="http://schemas.microsoft.com/office/drawing/2014/main" id="{0B26E46E-EDB2-4F95-99F9-6B864973B7EF}"/>
              </a:ext>
            </a:extLst>
          </p:cNvPr>
          <p:cNvSpPr>
            <a:spLocks noGrp="1"/>
          </p:cNvSpPr>
          <p:nvPr>
            <p:ph type="dt" sz="half" idx="2"/>
          </p:nvPr>
        </p:nvSpPr>
        <p:spPr>
          <a:xfrm>
            <a:off x="258792" y="6356350"/>
            <a:ext cx="3322608" cy="365125"/>
          </a:xfrm>
        </p:spPr>
        <p:txBody>
          <a:bodyPr/>
          <a:lstStyle/>
          <a:p>
            <a:r>
              <a:rPr lang="en-US" dirty="0"/>
              <a:t>2024</a:t>
            </a:r>
          </a:p>
        </p:txBody>
      </p:sp>
      <p:sp>
        <p:nvSpPr>
          <p:cNvPr id="183" name="Footer Placeholder 182">
            <a:extLst>
              <a:ext uri="{FF2B5EF4-FFF2-40B4-BE49-F238E27FC236}">
                <a16:creationId xmlns:a16="http://schemas.microsoft.com/office/drawing/2014/main" id="{32ABAB91-7623-454A-93BD-560C00AB8E8F}"/>
              </a:ext>
            </a:extLst>
          </p:cNvPr>
          <p:cNvSpPr>
            <a:spLocks noGrp="1"/>
          </p:cNvSpPr>
          <p:nvPr>
            <p:ph type="ftr" sz="quarter" idx="3"/>
          </p:nvPr>
        </p:nvSpPr>
        <p:spPr>
          <a:xfrm>
            <a:off x="3581399" y="6356350"/>
            <a:ext cx="5029203" cy="365125"/>
          </a:xfrm>
        </p:spPr>
        <p:txBody>
          <a:bodyPr/>
          <a:lstStyle/>
          <a:p>
            <a:r>
              <a:rPr lang="en-US" dirty="0"/>
              <a:t>Human Activity Recognition</a:t>
            </a: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10</a:t>
            </a:fld>
            <a:endParaRPr lang="en-US" dirty="0"/>
          </a:p>
        </p:txBody>
      </p:sp>
    </p:spTree>
    <p:extLst>
      <p:ext uri="{BB962C8B-B14F-4D97-AF65-F5344CB8AC3E}">
        <p14:creationId xmlns:p14="http://schemas.microsoft.com/office/powerpoint/2010/main" val="3767457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solidFill>
                  <a:srgbClr val="FFFFFF"/>
                </a:solidFill>
              </a:rPr>
              <a:t>LSTM applications</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845165" y="1900962"/>
            <a:ext cx="10127635" cy="3922568"/>
          </a:xfrm>
        </p:spPr>
        <p:txBody>
          <a:bodyPr>
            <a:normAutofit/>
          </a:bodyPr>
          <a:lstStyle/>
          <a:p>
            <a:r>
              <a:rPr lang="en-US" b="0" i="0" dirty="0">
                <a:solidFill>
                  <a:srgbClr val="FFFFFF"/>
                </a:solidFill>
                <a:effectLst/>
                <a:latin typeface="Söhne"/>
              </a:rPr>
              <a:t>LSTM has proven successful in various applications, including machine translation, speech recognition, and stock market prediction. Its ability to handle sequential data efficiently makes it a valuable tool in tasks where understanding context is essential.</a:t>
            </a:r>
            <a:endParaRPr lang="en-US" dirty="0">
              <a:solidFill>
                <a:srgbClr val="FFFFFF"/>
              </a:solidFill>
              <a:latin typeface="Google Sans"/>
            </a:endParaRPr>
          </a:p>
        </p:txBody>
      </p:sp>
      <p:sp>
        <p:nvSpPr>
          <p:cNvPr id="182" name="Date Placeholder 181">
            <a:extLst>
              <a:ext uri="{FF2B5EF4-FFF2-40B4-BE49-F238E27FC236}">
                <a16:creationId xmlns:a16="http://schemas.microsoft.com/office/drawing/2014/main" id="{0B26E46E-EDB2-4F95-99F9-6B864973B7EF}"/>
              </a:ext>
            </a:extLst>
          </p:cNvPr>
          <p:cNvSpPr>
            <a:spLocks noGrp="1"/>
          </p:cNvSpPr>
          <p:nvPr>
            <p:ph type="dt" sz="half" idx="2"/>
          </p:nvPr>
        </p:nvSpPr>
        <p:spPr>
          <a:xfrm>
            <a:off x="258792" y="6356350"/>
            <a:ext cx="3322608" cy="365125"/>
          </a:xfrm>
        </p:spPr>
        <p:txBody>
          <a:bodyPr/>
          <a:lstStyle/>
          <a:p>
            <a:r>
              <a:rPr lang="en-US" dirty="0"/>
              <a:t>2024</a:t>
            </a:r>
          </a:p>
        </p:txBody>
      </p:sp>
      <p:sp>
        <p:nvSpPr>
          <p:cNvPr id="183" name="Footer Placeholder 182">
            <a:extLst>
              <a:ext uri="{FF2B5EF4-FFF2-40B4-BE49-F238E27FC236}">
                <a16:creationId xmlns:a16="http://schemas.microsoft.com/office/drawing/2014/main" id="{32ABAB91-7623-454A-93BD-560C00AB8E8F}"/>
              </a:ext>
            </a:extLst>
          </p:cNvPr>
          <p:cNvSpPr>
            <a:spLocks noGrp="1"/>
          </p:cNvSpPr>
          <p:nvPr>
            <p:ph type="ftr" sz="quarter" idx="3"/>
          </p:nvPr>
        </p:nvSpPr>
        <p:spPr>
          <a:xfrm>
            <a:off x="3581399" y="6356350"/>
            <a:ext cx="5029203" cy="365125"/>
          </a:xfrm>
        </p:spPr>
        <p:txBody>
          <a:bodyPr/>
          <a:lstStyle/>
          <a:p>
            <a:r>
              <a:rPr lang="en-US" dirty="0"/>
              <a:t>Human Activity Recognition</a:t>
            </a: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11</a:t>
            </a:fld>
            <a:endParaRPr lang="en-US" dirty="0"/>
          </a:p>
        </p:txBody>
      </p:sp>
    </p:spTree>
    <p:extLst>
      <p:ext uri="{BB962C8B-B14F-4D97-AF65-F5344CB8AC3E}">
        <p14:creationId xmlns:p14="http://schemas.microsoft.com/office/powerpoint/2010/main" val="1639848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solidFill>
                  <a:srgbClr val="FFFFFF"/>
                </a:solidFill>
              </a:rPr>
              <a:t>UCI-HAR Dataset </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845165" y="1900962"/>
            <a:ext cx="10127635" cy="3922568"/>
          </a:xfrm>
        </p:spPr>
        <p:txBody>
          <a:bodyPr>
            <a:normAutofit/>
          </a:bodyPr>
          <a:lstStyle/>
          <a:p>
            <a:r>
              <a:rPr lang="en-US" dirty="0">
                <a:solidFill>
                  <a:srgbClr val="FFFFFF"/>
                </a:solidFill>
                <a:latin typeface="Google Sans"/>
              </a:rPr>
              <a:t>The UCI-HAR (Human Activity Recognition Using Smartphones) dataset is a popular benchmark for evaluating human activity recognition (HAR) algorithms. It was collected in 2012 and contains data from 30 subjects performing 6 activities (walking, walking upstairs, walking downstairs, sitting, standing, and lying) while carrying a waist-mounted smartphone with embedded inertial sensors.</a:t>
            </a:r>
          </a:p>
          <a:p>
            <a:endParaRPr lang="en-US" dirty="0">
              <a:solidFill>
                <a:srgbClr val="E3E3E3"/>
              </a:solidFill>
              <a:latin typeface="Google Sans"/>
            </a:endParaRPr>
          </a:p>
        </p:txBody>
      </p:sp>
      <p:sp>
        <p:nvSpPr>
          <p:cNvPr id="182" name="Date Placeholder 181">
            <a:extLst>
              <a:ext uri="{FF2B5EF4-FFF2-40B4-BE49-F238E27FC236}">
                <a16:creationId xmlns:a16="http://schemas.microsoft.com/office/drawing/2014/main" id="{0B26E46E-EDB2-4F95-99F9-6B864973B7EF}"/>
              </a:ext>
            </a:extLst>
          </p:cNvPr>
          <p:cNvSpPr>
            <a:spLocks noGrp="1"/>
          </p:cNvSpPr>
          <p:nvPr>
            <p:ph type="dt" sz="half" idx="2"/>
          </p:nvPr>
        </p:nvSpPr>
        <p:spPr>
          <a:xfrm>
            <a:off x="258792" y="6356350"/>
            <a:ext cx="3322608" cy="365125"/>
          </a:xfrm>
        </p:spPr>
        <p:txBody>
          <a:bodyPr/>
          <a:lstStyle/>
          <a:p>
            <a:r>
              <a:rPr lang="en-US" dirty="0"/>
              <a:t>2024</a:t>
            </a:r>
          </a:p>
        </p:txBody>
      </p:sp>
      <p:sp>
        <p:nvSpPr>
          <p:cNvPr id="183" name="Footer Placeholder 182">
            <a:extLst>
              <a:ext uri="{FF2B5EF4-FFF2-40B4-BE49-F238E27FC236}">
                <a16:creationId xmlns:a16="http://schemas.microsoft.com/office/drawing/2014/main" id="{32ABAB91-7623-454A-93BD-560C00AB8E8F}"/>
              </a:ext>
            </a:extLst>
          </p:cNvPr>
          <p:cNvSpPr>
            <a:spLocks noGrp="1"/>
          </p:cNvSpPr>
          <p:nvPr>
            <p:ph type="ftr" sz="quarter" idx="3"/>
          </p:nvPr>
        </p:nvSpPr>
        <p:spPr>
          <a:xfrm>
            <a:off x="3581399" y="6356350"/>
            <a:ext cx="5029203" cy="365125"/>
          </a:xfrm>
        </p:spPr>
        <p:txBody>
          <a:bodyPr/>
          <a:lstStyle/>
          <a:p>
            <a:r>
              <a:rPr lang="en-US" dirty="0"/>
              <a:t>Human Activity Recognition</a:t>
            </a: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12</a:t>
            </a:fld>
            <a:endParaRPr lang="en-US" dirty="0"/>
          </a:p>
        </p:txBody>
      </p:sp>
    </p:spTree>
    <p:extLst>
      <p:ext uri="{BB962C8B-B14F-4D97-AF65-F5344CB8AC3E}">
        <p14:creationId xmlns:p14="http://schemas.microsoft.com/office/powerpoint/2010/main" val="1894684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D09F-B3D9-43B0-A67F-A687A64D3DAD}"/>
              </a:ext>
            </a:extLst>
          </p:cNvPr>
          <p:cNvSpPr>
            <a:spLocks noGrp="1"/>
          </p:cNvSpPr>
          <p:nvPr>
            <p:ph type="title"/>
          </p:nvPr>
        </p:nvSpPr>
        <p:spPr>
          <a:xfrm>
            <a:off x="838200" y="662427"/>
            <a:ext cx="10515600" cy="819738"/>
          </a:xfrm>
        </p:spPr>
        <p:txBody>
          <a:bodyPr/>
          <a:lstStyle/>
          <a:p>
            <a:r>
              <a:rPr lang="en-US" dirty="0">
                <a:solidFill>
                  <a:srgbClr val="FFFFFF"/>
                </a:solidFill>
              </a:rPr>
              <a:t>Activity distribution in UCI-HAR</a:t>
            </a:r>
          </a:p>
        </p:txBody>
      </p:sp>
      <p:graphicFrame>
        <p:nvGraphicFramePr>
          <p:cNvPr id="6" name="Content Placeholder 5" descr="Bar chart placeholder">
            <a:extLst>
              <a:ext uri="{FF2B5EF4-FFF2-40B4-BE49-F238E27FC236}">
                <a16:creationId xmlns:a16="http://schemas.microsoft.com/office/drawing/2014/main" id="{CFFB332D-C417-4B0B-83E0-5DCBAA5DEC26}"/>
              </a:ext>
            </a:extLst>
          </p:cNvPr>
          <p:cNvGraphicFramePr>
            <a:graphicFrameLocks noGrp="1"/>
          </p:cNvGraphicFramePr>
          <p:nvPr>
            <p:ph idx="1"/>
            <p:extLst>
              <p:ext uri="{D42A27DB-BD31-4B8C-83A1-F6EECF244321}">
                <p14:modId xmlns:p14="http://schemas.microsoft.com/office/powerpoint/2010/main" val="3254033431"/>
              </p:ext>
            </p:extLst>
          </p:nvPr>
        </p:nvGraphicFramePr>
        <p:xfrm>
          <a:off x="838200" y="1655805"/>
          <a:ext cx="10515600" cy="4539767"/>
        </p:xfrm>
        <a:graphic>
          <a:graphicData uri="http://schemas.openxmlformats.org/drawingml/2006/chart">
            <c:chart xmlns:c="http://schemas.openxmlformats.org/drawingml/2006/chart" xmlns:r="http://schemas.openxmlformats.org/officeDocument/2006/relationships" r:id="rId2"/>
          </a:graphicData>
        </a:graphic>
      </p:graphicFrame>
      <p:sp>
        <p:nvSpPr>
          <p:cNvPr id="20" name="Date Placeholder 19">
            <a:extLst>
              <a:ext uri="{FF2B5EF4-FFF2-40B4-BE49-F238E27FC236}">
                <a16:creationId xmlns:a16="http://schemas.microsoft.com/office/drawing/2014/main" id="{CD77A513-77D7-4293-BE19-1CC085BD36D8}"/>
              </a:ext>
            </a:extLst>
          </p:cNvPr>
          <p:cNvSpPr>
            <a:spLocks noGrp="1"/>
          </p:cNvSpPr>
          <p:nvPr>
            <p:ph type="dt" sz="half" idx="2"/>
          </p:nvPr>
        </p:nvSpPr>
        <p:spPr>
          <a:xfrm>
            <a:off x="258792" y="6343993"/>
            <a:ext cx="3322608" cy="365125"/>
          </a:xfrm>
        </p:spPr>
        <p:txBody>
          <a:bodyPr/>
          <a:lstStyle/>
          <a:p>
            <a:r>
              <a:rPr lang="en-US" dirty="0"/>
              <a:t>2024</a:t>
            </a:r>
          </a:p>
        </p:txBody>
      </p:sp>
      <p:sp>
        <p:nvSpPr>
          <p:cNvPr id="21" name="Footer Placeholder 20">
            <a:extLst>
              <a:ext uri="{FF2B5EF4-FFF2-40B4-BE49-F238E27FC236}">
                <a16:creationId xmlns:a16="http://schemas.microsoft.com/office/drawing/2014/main" id="{17ACCFE4-6616-458B-9535-BD522C934CA3}"/>
              </a:ext>
            </a:extLst>
          </p:cNvPr>
          <p:cNvSpPr>
            <a:spLocks noGrp="1"/>
          </p:cNvSpPr>
          <p:nvPr>
            <p:ph type="ftr" sz="quarter" idx="3"/>
          </p:nvPr>
        </p:nvSpPr>
        <p:spPr>
          <a:xfrm>
            <a:off x="3581399" y="6356350"/>
            <a:ext cx="5029203" cy="365125"/>
          </a:xfrm>
        </p:spPr>
        <p:txBody>
          <a:bodyPr/>
          <a:lstStyle/>
          <a:p>
            <a:r>
              <a:rPr lang="en-US" dirty="0"/>
              <a:t>Human Activity Recognition</a:t>
            </a:r>
          </a:p>
        </p:txBody>
      </p:sp>
      <p:sp>
        <p:nvSpPr>
          <p:cNvPr id="22" name="Slide Number Placeholder 21">
            <a:extLst>
              <a:ext uri="{FF2B5EF4-FFF2-40B4-BE49-F238E27FC236}">
                <a16:creationId xmlns:a16="http://schemas.microsoft.com/office/drawing/2014/main" id="{526602CE-71BA-46A4-8EEE-854AA75206DC}"/>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13</a:t>
            </a:fld>
            <a:endParaRPr lang="en-US" dirty="0"/>
          </a:p>
        </p:txBody>
      </p:sp>
    </p:spTree>
    <p:extLst>
      <p:ext uri="{BB962C8B-B14F-4D97-AF65-F5344CB8AC3E}">
        <p14:creationId xmlns:p14="http://schemas.microsoft.com/office/powerpoint/2010/main" val="1573938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solidFill>
                  <a:srgbClr val="FFFFFF"/>
                </a:solidFill>
              </a:rPr>
              <a:t>Model architecture</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845166" y="1900962"/>
            <a:ext cx="10515598" cy="3922568"/>
          </a:xfrm>
        </p:spPr>
        <p:txBody>
          <a:bodyPr>
            <a:normAutofit fontScale="92500" lnSpcReduction="20000"/>
          </a:bodyPr>
          <a:lstStyle/>
          <a:p>
            <a:r>
              <a:rPr lang="en-US" dirty="0">
                <a:solidFill>
                  <a:srgbClr val="FFFFFF"/>
                </a:solidFill>
                <a:latin typeface="Google Sans"/>
              </a:rPr>
              <a:t>The proposed 4-layer CNN-LSTM network utilizes tri-axial accelerometer and gyroscope data segments for activity recognition. It employs one-dimensional convolutional layers with ReLU activation function for feature extraction, followed by a max-pooling layer to reduce computational costs and dropout layer are added to prevent overfitting. Flattening layers convert matrix representations to vectors, The output is processed by an LSTM layer to capture temporal dynamics which is followed by another dropout layer. A fully connected layer, followed by a SoftMax layer to return identification, is the final layer.</a:t>
            </a:r>
          </a:p>
          <a:p>
            <a:r>
              <a:rPr lang="en-US" dirty="0">
                <a:solidFill>
                  <a:srgbClr val="FFFFFF"/>
                </a:solidFill>
                <a:latin typeface="Google Sans"/>
              </a:rPr>
              <a:t>This comprehensive architecture ensures efficient feature extraction and temporal modeling, enhancing its effectiveness in diverse applications, from health monitoring to motion analysis. </a:t>
            </a:r>
          </a:p>
        </p:txBody>
      </p:sp>
      <p:sp>
        <p:nvSpPr>
          <p:cNvPr id="182" name="Date Placeholder 181">
            <a:extLst>
              <a:ext uri="{FF2B5EF4-FFF2-40B4-BE49-F238E27FC236}">
                <a16:creationId xmlns:a16="http://schemas.microsoft.com/office/drawing/2014/main" id="{0B26E46E-EDB2-4F95-99F9-6B864973B7EF}"/>
              </a:ext>
            </a:extLst>
          </p:cNvPr>
          <p:cNvSpPr>
            <a:spLocks noGrp="1"/>
          </p:cNvSpPr>
          <p:nvPr>
            <p:ph type="dt" sz="half" idx="2"/>
          </p:nvPr>
        </p:nvSpPr>
        <p:spPr>
          <a:xfrm>
            <a:off x="258792" y="6356350"/>
            <a:ext cx="3322608" cy="365125"/>
          </a:xfrm>
        </p:spPr>
        <p:txBody>
          <a:bodyPr/>
          <a:lstStyle/>
          <a:p>
            <a:r>
              <a:rPr lang="en-US" dirty="0"/>
              <a:t>2024</a:t>
            </a:r>
          </a:p>
        </p:txBody>
      </p:sp>
      <p:sp>
        <p:nvSpPr>
          <p:cNvPr id="183" name="Footer Placeholder 182">
            <a:extLst>
              <a:ext uri="{FF2B5EF4-FFF2-40B4-BE49-F238E27FC236}">
                <a16:creationId xmlns:a16="http://schemas.microsoft.com/office/drawing/2014/main" id="{32ABAB91-7623-454A-93BD-560C00AB8E8F}"/>
              </a:ext>
            </a:extLst>
          </p:cNvPr>
          <p:cNvSpPr>
            <a:spLocks noGrp="1"/>
          </p:cNvSpPr>
          <p:nvPr>
            <p:ph type="ftr" sz="quarter" idx="3"/>
          </p:nvPr>
        </p:nvSpPr>
        <p:spPr>
          <a:xfrm>
            <a:off x="3581399" y="6356350"/>
            <a:ext cx="5029203" cy="365125"/>
          </a:xfrm>
        </p:spPr>
        <p:txBody>
          <a:bodyPr/>
          <a:lstStyle/>
          <a:p>
            <a:r>
              <a:rPr lang="en-US" dirty="0"/>
              <a:t>Human Activity Recognition</a:t>
            </a: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14</a:t>
            </a:fld>
            <a:endParaRPr lang="en-US" dirty="0"/>
          </a:p>
        </p:txBody>
      </p:sp>
    </p:spTree>
    <p:extLst>
      <p:ext uri="{BB962C8B-B14F-4D97-AF65-F5344CB8AC3E}">
        <p14:creationId xmlns:p14="http://schemas.microsoft.com/office/powerpoint/2010/main" val="161644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solidFill>
                  <a:srgbClr val="FFFFFF"/>
                </a:solidFill>
              </a:rPr>
              <a:t>Model architecture summary</a:t>
            </a:r>
          </a:p>
        </p:txBody>
      </p:sp>
      <p:sp>
        <p:nvSpPr>
          <p:cNvPr id="182" name="Date Placeholder 181">
            <a:extLst>
              <a:ext uri="{FF2B5EF4-FFF2-40B4-BE49-F238E27FC236}">
                <a16:creationId xmlns:a16="http://schemas.microsoft.com/office/drawing/2014/main" id="{0B26E46E-EDB2-4F95-99F9-6B864973B7EF}"/>
              </a:ext>
            </a:extLst>
          </p:cNvPr>
          <p:cNvSpPr>
            <a:spLocks noGrp="1"/>
          </p:cNvSpPr>
          <p:nvPr>
            <p:ph type="dt" sz="half" idx="2"/>
          </p:nvPr>
        </p:nvSpPr>
        <p:spPr>
          <a:xfrm>
            <a:off x="258792" y="6356350"/>
            <a:ext cx="3322608" cy="365125"/>
          </a:xfrm>
        </p:spPr>
        <p:txBody>
          <a:bodyPr/>
          <a:lstStyle/>
          <a:p>
            <a:r>
              <a:rPr lang="en-US" dirty="0"/>
              <a:t>2024</a:t>
            </a:r>
          </a:p>
        </p:txBody>
      </p:sp>
      <p:sp>
        <p:nvSpPr>
          <p:cNvPr id="183" name="Footer Placeholder 182">
            <a:extLst>
              <a:ext uri="{FF2B5EF4-FFF2-40B4-BE49-F238E27FC236}">
                <a16:creationId xmlns:a16="http://schemas.microsoft.com/office/drawing/2014/main" id="{32ABAB91-7623-454A-93BD-560C00AB8E8F}"/>
              </a:ext>
            </a:extLst>
          </p:cNvPr>
          <p:cNvSpPr>
            <a:spLocks noGrp="1"/>
          </p:cNvSpPr>
          <p:nvPr>
            <p:ph type="ftr" sz="quarter" idx="3"/>
          </p:nvPr>
        </p:nvSpPr>
        <p:spPr>
          <a:xfrm>
            <a:off x="3581399" y="6356350"/>
            <a:ext cx="5029203" cy="365125"/>
          </a:xfrm>
        </p:spPr>
        <p:txBody>
          <a:bodyPr/>
          <a:lstStyle/>
          <a:p>
            <a:r>
              <a:rPr lang="en-US" dirty="0"/>
              <a:t>Human Activity Recognition</a:t>
            </a: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15</a:t>
            </a:fld>
            <a:endParaRPr lang="en-US" dirty="0"/>
          </a:p>
        </p:txBody>
      </p:sp>
      <p:pic>
        <p:nvPicPr>
          <p:cNvPr id="5" name="Picture 4">
            <a:extLst>
              <a:ext uri="{FF2B5EF4-FFF2-40B4-BE49-F238E27FC236}">
                <a16:creationId xmlns:a16="http://schemas.microsoft.com/office/drawing/2014/main" id="{C00982F9-28FF-53AC-CCC6-B76F60ADBCE3}"/>
              </a:ext>
            </a:extLst>
          </p:cNvPr>
          <p:cNvPicPr>
            <a:picLocks noChangeAspect="1"/>
          </p:cNvPicPr>
          <p:nvPr/>
        </p:nvPicPr>
        <p:blipFill>
          <a:blip r:embed="rId2"/>
          <a:stretch>
            <a:fillRect/>
          </a:stretch>
        </p:blipFill>
        <p:spPr>
          <a:xfrm>
            <a:off x="2125566" y="1960444"/>
            <a:ext cx="7846337" cy="4303222"/>
          </a:xfrm>
          <a:prstGeom prst="rect">
            <a:avLst/>
          </a:prstGeom>
        </p:spPr>
      </p:pic>
    </p:spTree>
    <p:extLst>
      <p:ext uri="{BB962C8B-B14F-4D97-AF65-F5344CB8AC3E}">
        <p14:creationId xmlns:p14="http://schemas.microsoft.com/office/powerpoint/2010/main" val="822236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solidFill>
                  <a:srgbClr val="FFFFFF"/>
                </a:solidFill>
              </a:rPr>
              <a:t>Model hyperparameters summary</a:t>
            </a:r>
          </a:p>
        </p:txBody>
      </p:sp>
      <p:sp>
        <p:nvSpPr>
          <p:cNvPr id="182" name="Date Placeholder 181">
            <a:extLst>
              <a:ext uri="{FF2B5EF4-FFF2-40B4-BE49-F238E27FC236}">
                <a16:creationId xmlns:a16="http://schemas.microsoft.com/office/drawing/2014/main" id="{0B26E46E-EDB2-4F95-99F9-6B864973B7EF}"/>
              </a:ext>
            </a:extLst>
          </p:cNvPr>
          <p:cNvSpPr>
            <a:spLocks noGrp="1"/>
          </p:cNvSpPr>
          <p:nvPr>
            <p:ph type="dt" sz="half" idx="2"/>
          </p:nvPr>
        </p:nvSpPr>
        <p:spPr>
          <a:xfrm>
            <a:off x="258792" y="6356350"/>
            <a:ext cx="3322608" cy="365125"/>
          </a:xfrm>
        </p:spPr>
        <p:txBody>
          <a:bodyPr/>
          <a:lstStyle/>
          <a:p>
            <a:r>
              <a:rPr lang="en-US" dirty="0"/>
              <a:t>2024</a:t>
            </a:r>
          </a:p>
        </p:txBody>
      </p:sp>
      <p:sp>
        <p:nvSpPr>
          <p:cNvPr id="183" name="Footer Placeholder 182">
            <a:extLst>
              <a:ext uri="{FF2B5EF4-FFF2-40B4-BE49-F238E27FC236}">
                <a16:creationId xmlns:a16="http://schemas.microsoft.com/office/drawing/2014/main" id="{32ABAB91-7623-454A-93BD-560C00AB8E8F}"/>
              </a:ext>
            </a:extLst>
          </p:cNvPr>
          <p:cNvSpPr>
            <a:spLocks noGrp="1"/>
          </p:cNvSpPr>
          <p:nvPr>
            <p:ph type="ftr" sz="quarter" idx="3"/>
          </p:nvPr>
        </p:nvSpPr>
        <p:spPr>
          <a:xfrm>
            <a:off x="3581399" y="6356350"/>
            <a:ext cx="5029203" cy="365125"/>
          </a:xfrm>
        </p:spPr>
        <p:txBody>
          <a:bodyPr/>
          <a:lstStyle/>
          <a:p>
            <a:r>
              <a:rPr lang="en-US" dirty="0"/>
              <a:t>Human Activity Recognition</a:t>
            </a: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16</a:t>
            </a:fld>
            <a:endParaRPr lang="en-US" dirty="0"/>
          </a:p>
        </p:txBody>
      </p:sp>
      <p:pic>
        <p:nvPicPr>
          <p:cNvPr id="3" name="Picture 2">
            <a:extLst>
              <a:ext uri="{FF2B5EF4-FFF2-40B4-BE49-F238E27FC236}">
                <a16:creationId xmlns:a16="http://schemas.microsoft.com/office/drawing/2014/main" id="{A6032271-4CF2-39FE-DAEB-15180CADBC7A}"/>
              </a:ext>
            </a:extLst>
          </p:cNvPr>
          <p:cNvPicPr>
            <a:picLocks noChangeAspect="1"/>
          </p:cNvPicPr>
          <p:nvPr/>
        </p:nvPicPr>
        <p:blipFill>
          <a:blip r:embed="rId2"/>
          <a:stretch>
            <a:fillRect/>
          </a:stretch>
        </p:blipFill>
        <p:spPr>
          <a:xfrm>
            <a:off x="5829003" y="1883099"/>
            <a:ext cx="5563198" cy="4473251"/>
          </a:xfrm>
          <a:prstGeom prst="rect">
            <a:avLst/>
          </a:prstGeom>
        </p:spPr>
      </p:pic>
      <p:sp>
        <p:nvSpPr>
          <p:cNvPr id="6" name="TextBox 5">
            <a:extLst>
              <a:ext uri="{FF2B5EF4-FFF2-40B4-BE49-F238E27FC236}">
                <a16:creationId xmlns:a16="http://schemas.microsoft.com/office/drawing/2014/main" id="{853DB9FF-7782-382A-5040-07036565E417}"/>
              </a:ext>
            </a:extLst>
          </p:cNvPr>
          <p:cNvSpPr txBox="1"/>
          <p:nvPr/>
        </p:nvSpPr>
        <p:spPr>
          <a:xfrm>
            <a:off x="845164" y="2209800"/>
            <a:ext cx="4857136" cy="1994392"/>
          </a:xfrm>
          <a:prstGeom prst="rect">
            <a:avLst/>
          </a:prstGeom>
          <a:noFill/>
        </p:spPr>
        <p:txBody>
          <a:bodyPr wrap="square" rtlCol="0">
            <a:spAutoFit/>
          </a:bodyPr>
          <a:lstStyle/>
          <a:p>
            <a:pPr algn="just">
              <a:lnSpc>
                <a:spcPct val="120000"/>
              </a:lnSpc>
              <a:spcBef>
                <a:spcPts val="1000"/>
              </a:spcBef>
              <a:buSzPct val="80000"/>
            </a:pPr>
            <a:r>
              <a:rPr lang="en-US" sz="2200" spc="100" dirty="0">
                <a:solidFill>
                  <a:srgbClr val="FFFFFF"/>
                </a:solidFill>
                <a:latin typeface="Google Sans"/>
              </a:rPr>
              <a:t>Hyperparameters like  filter number, kernel size, pool size, and dropout ratio were optimized using Bayesian techniques.</a:t>
            </a:r>
          </a:p>
          <a:p>
            <a:endParaRPr lang="en-US" dirty="0"/>
          </a:p>
        </p:txBody>
      </p:sp>
    </p:spTree>
    <p:extLst>
      <p:ext uri="{BB962C8B-B14F-4D97-AF65-F5344CB8AC3E}">
        <p14:creationId xmlns:p14="http://schemas.microsoft.com/office/powerpoint/2010/main" val="3367612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solidFill>
                  <a:srgbClr val="FFFFFF"/>
                </a:solidFill>
              </a:rPr>
              <a:t>Sampling Generation Process</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845165" y="1900962"/>
            <a:ext cx="6470035" cy="3922568"/>
          </a:xfrm>
        </p:spPr>
        <p:txBody>
          <a:bodyPr>
            <a:normAutofit lnSpcReduction="10000"/>
          </a:bodyPr>
          <a:lstStyle/>
          <a:p>
            <a:r>
              <a:rPr lang="en-US" dirty="0">
                <a:solidFill>
                  <a:srgbClr val="E3E3E3"/>
                </a:solidFill>
                <a:latin typeface="Google Sans"/>
              </a:rPr>
              <a:t>Temporal windows are often used in sensor-based Human Activity Recognition (HAR) studies. The overlapping temporal window (OW) is commonly employed but introduces bias with a 50% overlap between successive windows. In contrast, the non-overlapping temporal window (NOW) reduces bias but yields a limited number of samples as windows do not overlap.</a:t>
            </a:r>
          </a:p>
        </p:txBody>
      </p:sp>
      <p:sp>
        <p:nvSpPr>
          <p:cNvPr id="182" name="Date Placeholder 181">
            <a:extLst>
              <a:ext uri="{FF2B5EF4-FFF2-40B4-BE49-F238E27FC236}">
                <a16:creationId xmlns:a16="http://schemas.microsoft.com/office/drawing/2014/main" id="{0B26E46E-EDB2-4F95-99F9-6B864973B7EF}"/>
              </a:ext>
            </a:extLst>
          </p:cNvPr>
          <p:cNvSpPr>
            <a:spLocks noGrp="1"/>
          </p:cNvSpPr>
          <p:nvPr>
            <p:ph type="dt" sz="half" idx="2"/>
          </p:nvPr>
        </p:nvSpPr>
        <p:spPr>
          <a:xfrm>
            <a:off x="258792" y="6343993"/>
            <a:ext cx="3322608" cy="365125"/>
          </a:xfrm>
        </p:spPr>
        <p:txBody>
          <a:bodyPr/>
          <a:lstStyle/>
          <a:p>
            <a:r>
              <a:rPr lang="en-US" dirty="0"/>
              <a:t>2024</a:t>
            </a:r>
          </a:p>
        </p:txBody>
      </p:sp>
      <p:sp>
        <p:nvSpPr>
          <p:cNvPr id="183" name="Footer Placeholder 182">
            <a:extLst>
              <a:ext uri="{FF2B5EF4-FFF2-40B4-BE49-F238E27FC236}">
                <a16:creationId xmlns:a16="http://schemas.microsoft.com/office/drawing/2014/main" id="{32ABAB91-7623-454A-93BD-560C00AB8E8F}"/>
              </a:ext>
            </a:extLst>
          </p:cNvPr>
          <p:cNvSpPr>
            <a:spLocks noGrp="1"/>
          </p:cNvSpPr>
          <p:nvPr>
            <p:ph type="ftr" sz="quarter" idx="3"/>
          </p:nvPr>
        </p:nvSpPr>
        <p:spPr>
          <a:xfrm>
            <a:off x="3581399" y="6356350"/>
            <a:ext cx="5029203" cy="365125"/>
          </a:xfrm>
        </p:spPr>
        <p:txBody>
          <a:bodyPr/>
          <a:lstStyle/>
          <a:p>
            <a:r>
              <a:rPr lang="en-US" dirty="0"/>
              <a:t>Human Activity Recognition</a:t>
            </a: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17</a:t>
            </a:fld>
            <a:endParaRPr lang="en-US" dirty="0"/>
          </a:p>
        </p:txBody>
      </p:sp>
      <p:pic>
        <p:nvPicPr>
          <p:cNvPr id="5" name="Picture 4">
            <a:extLst>
              <a:ext uri="{FF2B5EF4-FFF2-40B4-BE49-F238E27FC236}">
                <a16:creationId xmlns:a16="http://schemas.microsoft.com/office/drawing/2014/main" id="{E298C21B-FE45-AEBA-DC1F-53FBDC1A2F8E}"/>
              </a:ext>
            </a:extLst>
          </p:cNvPr>
          <p:cNvPicPr>
            <a:picLocks noChangeAspect="1"/>
          </p:cNvPicPr>
          <p:nvPr/>
        </p:nvPicPr>
        <p:blipFill>
          <a:blip r:embed="rId2"/>
          <a:stretch>
            <a:fillRect/>
          </a:stretch>
        </p:blipFill>
        <p:spPr>
          <a:xfrm>
            <a:off x="7315201" y="1946611"/>
            <a:ext cx="4049568" cy="3107990"/>
          </a:xfrm>
          <a:prstGeom prst="rect">
            <a:avLst/>
          </a:prstGeom>
        </p:spPr>
      </p:pic>
    </p:spTree>
    <p:extLst>
      <p:ext uri="{BB962C8B-B14F-4D97-AF65-F5344CB8AC3E}">
        <p14:creationId xmlns:p14="http://schemas.microsoft.com/office/powerpoint/2010/main" val="1320425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solidFill>
                  <a:srgbClr val="FFFFFF"/>
                </a:solidFill>
              </a:rPr>
              <a:t>Validation Protocol</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845165" y="1900962"/>
            <a:ext cx="10127635" cy="3922568"/>
          </a:xfrm>
        </p:spPr>
        <p:txBody>
          <a:bodyPr>
            <a:normAutofit lnSpcReduction="10000"/>
          </a:bodyPr>
          <a:lstStyle/>
          <a:p>
            <a:r>
              <a:rPr lang="en-US" dirty="0">
                <a:solidFill>
                  <a:srgbClr val="E3E3E3"/>
                </a:solidFill>
                <a:latin typeface="Google Sans"/>
              </a:rPr>
              <a:t>In sensor-based Human Activity Recognition (HAR), the goal is to create a model that generalizes well across different subjects. For this, a subject-specific cross-validation protocol, known as Leave-One-Subject-Out (LOSO), is employed. LOSO involves using samples from all subjects for training, while systematically excluding one subject at a time to shape the training data. The excluded subject's samples are then used to evaluate the trained model, Also a 10-fold cross-validation protocol for time-series is employed to evaluate the model in different training periods.</a:t>
            </a:r>
          </a:p>
        </p:txBody>
      </p:sp>
      <p:sp>
        <p:nvSpPr>
          <p:cNvPr id="182" name="Date Placeholder 181">
            <a:extLst>
              <a:ext uri="{FF2B5EF4-FFF2-40B4-BE49-F238E27FC236}">
                <a16:creationId xmlns:a16="http://schemas.microsoft.com/office/drawing/2014/main" id="{0B26E46E-EDB2-4F95-99F9-6B864973B7EF}"/>
              </a:ext>
            </a:extLst>
          </p:cNvPr>
          <p:cNvSpPr>
            <a:spLocks noGrp="1"/>
          </p:cNvSpPr>
          <p:nvPr>
            <p:ph type="dt" sz="half" idx="2"/>
          </p:nvPr>
        </p:nvSpPr>
        <p:spPr>
          <a:xfrm>
            <a:off x="258792" y="6343993"/>
            <a:ext cx="3322608" cy="365125"/>
          </a:xfrm>
        </p:spPr>
        <p:txBody>
          <a:bodyPr/>
          <a:lstStyle/>
          <a:p>
            <a:r>
              <a:rPr lang="en-US" dirty="0"/>
              <a:t>2024</a:t>
            </a:r>
          </a:p>
        </p:txBody>
      </p:sp>
      <p:sp>
        <p:nvSpPr>
          <p:cNvPr id="183" name="Footer Placeholder 182">
            <a:extLst>
              <a:ext uri="{FF2B5EF4-FFF2-40B4-BE49-F238E27FC236}">
                <a16:creationId xmlns:a16="http://schemas.microsoft.com/office/drawing/2014/main" id="{32ABAB91-7623-454A-93BD-560C00AB8E8F}"/>
              </a:ext>
            </a:extLst>
          </p:cNvPr>
          <p:cNvSpPr>
            <a:spLocks noGrp="1"/>
          </p:cNvSpPr>
          <p:nvPr>
            <p:ph type="ftr" sz="quarter" idx="3"/>
          </p:nvPr>
        </p:nvSpPr>
        <p:spPr>
          <a:xfrm>
            <a:off x="3581399" y="6356350"/>
            <a:ext cx="5029203" cy="365125"/>
          </a:xfrm>
        </p:spPr>
        <p:txBody>
          <a:bodyPr/>
          <a:lstStyle/>
          <a:p>
            <a:r>
              <a:rPr lang="en-US" dirty="0"/>
              <a:t>Human Activity Recognition</a:t>
            </a: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18</a:t>
            </a:fld>
            <a:endParaRPr lang="en-US" dirty="0"/>
          </a:p>
        </p:txBody>
      </p:sp>
    </p:spTree>
    <p:extLst>
      <p:ext uri="{BB962C8B-B14F-4D97-AF65-F5344CB8AC3E}">
        <p14:creationId xmlns:p14="http://schemas.microsoft.com/office/powerpoint/2010/main" val="1683343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solidFill>
                  <a:srgbClr val="FFFFFF"/>
                </a:solidFill>
              </a:rPr>
              <a:t>Results</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845165" y="1900962"/>
            <a:ext cx="10127635" cy="3922568"/>
          </a:xfrm>
        </p:spPr>
        <p:txBody>
          <a:bodyPr>
            <a:normAutofit/>
          </a:bodyPr>
          <a:lstStyle/>
          <a:p>
            <a:r>
              <a:rPr lang="en-US" dirty="0">
                <a:solidFill>
                  <a:srgbClr val="FFFFFF"/>
                </a:solidFill>
                <a:latin typeface="Google Sans"/>
              </a:rPr>
              <a:t>Obtained results by the authors of the article</a:t>
            </a:r>
          </a:p>
          <a:p>
            <a:endParaRPr lang="en-US" dirty="0">
              <a:solidFill>
                <a:srgbClr val="FFFFFF"/>
              </a:solidFill>
              <a:latin typeface="Google Sans"/>
            </a:endParaRPr>
          </a:p>
          <a:p>
            <a:endParaRPr lang="en-US" dirty="0">
              <a:solidFill>
                <a:srgbClr val="FFFFFF"/>
              </a:solidFill>
              <a:latin typeface="Google Sans"/>
            </a:endParaRPr>
          </a:p>
          <a:p>
            <a:r>
              <a:rPr lang="en-US" dirty="0">
                <a:solidFill>
                  <a:srgbClr val="FFFFFF"/>
                </a:solidFill>
                <a:latin typeface="Google Sans"/>
              </a:rPr>
              <a:t>Obtained results in this presentation</a:t>
            </a:r>
          </a:p>
          <a:p>
            <a:endParaRPr lang="en-US" dirty="0">
              <a:solidFill>
                <a:srgbClr val="FFFFFF"/>
              </a:solidFill>
              <a:latin typeface="Google Sans"/>
            </a:endParaRPr>
          </a:p>
        </p:txBody>
      </p:sp>
      <p:sp>
        <p:nvSpPr>
          <p:cNvPr id="182" name="Date Placeholder 181">
            <a:extLst>
              <a:ext uri="{FF2B5EF4-FFF2-40B4-BE49-F238E27FC236}">
                <a16:creationId xmlns:a16="http://schemas.microsoft.com/office/drawing/2014/main" id="{0B26E46E-EDB2-4F95-99F9-6B864973B7EF}"/>
              </a:ext>
            </a:extLst>
          </p:cNvPr>
          <p:cNvSpPr>
            <a:spLocks noGrp="1"/>
          </p:cNvSpPr>
          <p:nvPr>
            <p:ph type="dt" sz="half" idx="2"/>
          </p:nvPr>
        </p:nvSpPr>
        <p:spPr>
          <a:xfrm>
            <a:off x="258792" y="6356350"/>
            <a:ext cx="3322608" cy="365125"/>
          </a:xfrm>
        </p:spPr>
        <p:txBody>
          <a:bodyPr/>
          <a:lstStyle/>
          <a:p>
            <a:r>
              <a:rPr lang="en-US" dirty="0"/>
              <a:t>2024</a:t>
            </a:r>
          </a:p>
        </p:txBody>
      </p:sp>
      <p:sp>
        <p:nvSpPr>
          <p:cNvPr id="183" name="Footer Placeholder 182">
            <a:extLst>
              <a:ext uri="{FF2B5EF4-FFF2-40B4-BE49-F238E27FC236}">
                <a16:creationId xmlns:a16="http://schemas.microsoft.com/office/drawing/2014/main" id="{32ABAB91-7623-454A-93BD-560C00AB8E8F}"/>
              </a:ext>
            </a:extLst>
          </p:cNvPr>
          <p:cNvSpPr>
            <a:spLocks noGrp="1"/>
          </p:cNvSpPr>
          <p:nvPr>
            <p:ph type="ftr" sz="quarter" idx="3"/>
          </p:nvPr>
        </p:nvSpPr>
        <p:spPr>
          <a:xfrm>
            <a:off x="3581399" y="6356350"/>
            <a:ext cx="5029203" cy="365125"/>
          </a:xfrm>
        </p:spPr>
        <p:txBody>
          <a:bodyPr/>
          <a:lstStyle/>
          <a:p>
            <a:r>
              <a:rPr lang="en-US" dirty="0"/>
              <a:t>Human Activity Recognition</a:t>
            </a: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19</a:t>
            </a:fld>
            <a:endParaRPr lang="en-US" dirty="0"/>
          </a:p>
        </p:txBody>
      </p:sp>
      <p:graphicFrame>
        <p:nvGraphicFramePr>
          <p:cNvPr id="2" name="Table 1">
            <a:extLst>
              <a:ext uri="{FF2B5EF4-FFF2-40B4-BE49-F238E27FC236}">
                <a16:creationId xmlns:a16="http://schemas.microsoft.com/office/drawing/2014/main" id="{0063A8F5-EE09-C0A8-5E07-575E1656455F}"/>
              </a:ext>
            </a:extLst>
          </p:cNvPr>
          <p:cNvGraphicFramePr>
            <a:graphicFrameLocks noGrp="1"/>
          </p:cNvGraphicFramePr>
          <p:nvPr>
            <p:extLst>
              <p:ext uri="{D42A27DB-BD31-4B8C-83A1-F6EECF244321}">
                <p14:modId xmlns:p14="http://schemas.microsoft.com/office/powerpoint/2010/main" val="3986318494"/>
              </p:ext>
            </p:extLst>
          </p:nvPr>
        </p:nvGraphicFramePr>
        <p:xfrm>
          <a:off x="3403274" y="4312919"/>
          <a:ext cx="5267960" cy="945834"/>
        </p:xfrm>
        <a:graphic>
          <a:graphicData uri="http://schemas.openxmlformats.org/drawingml/2006/table">
            <a:tbl>
              <a:tblPr rtl="1" firstRow="1" firstCol="1" bandRow="1">
                <a:tableStyleId>{5C22544A-7EE6-4342-B048-85BDC9FD1C3A}</a:tableStyleId>
              </a:tblPr>
              <a:tblGrid>
                <a:gridCol w="1506855">
                  <a:extLst>
                    <a:ext uri="{9D8B030D-6E8A-4147-A177-3AD203B41FA5}">
                      <a16:colId xmlns:a16="http://schemas.microsoft.com/office/drawing/2014/main" val="3286182311"/>
                    </a:ext>
                  </a:extLst>
                </a:gridCol>
                <a:gridCol w="1657350">
                  <a:extLst>
                    <a:ext uri="{9D8B030D-6E8A-4147-A177-3AD203B41FA5}">
                      <a16:colId xmlns:a16="http://schemas.microsoft.com/office/drawing/2014/main" val="808150427"/>
                    </a:ext>
                  </a:extLst>
                </a:gridCol>
                <a:gridCol w="971550">
                  <a:extLst>
                    <a:ext uri="{9D8B030D-6E8A-4147-A177-3AD203B41FA5}">
                      <a16:colId xmlns:a16="http://schemas.microsoft.com/office/drawing/2014/main" val="398219764"/>
                    </a:ext>
                  </a:extLst>
                </a:gridCol>
                <a:gridCol w="1132205">
                  <a:extLst>
                    <a:ext uri="{9D8B030D-6E8A-4147-A177-3AD203B41FA5}">
                      <a16:colId xmlns:a16="http://schemas.microsoft.com/office/drawing/2014/main" val="764867639"/>
                    </a:ext>
                  </a:extLst>
                </a:gridCol>
              </a:tblGrid>
              <a:tr h="0">
                <a:tc gridSpan="2">
                  <a:txBody>
                    <a:bodyPr/>
                    <a:lstStyle/>
                    <a:p>
                      <a:pPr marL="0" marR="0" algn="ctr" rtl="1">
                        <a:lnSpc>
                          <a:spcPct val="107000"/>
                        </a:lnSpc>
                        <a:spcBef>
                          <a:spcPts val="0"/>
                        </a:spcBef>
                        <a:spcAft>
                          <a:spcPts val="0"/>
                        </a:spcAft>
                      </a:pPr>
                      <a:r>
                        <a:rPr lang="en-US" sz="1500" dirty="0">
                          <a:effectLst/>
                          <a:latin typeface="Google Sans"/>
                          <a:ea typeface="Calibri" panose="020F0502020204030204" pitchFamily="34" charset="0"/>
                        </a:rPr>
                        <a:t>Sampling Generation process</a:t>
                      </a:r>
                    </a:p>
                  </a:txBody>
                  <a:tcPr marL="68580" marR="68580" marT="0" marB="0"/>
                </a:tc>
                <a:tc hMerge="1">
                  <a:txBody>
                    <a:bodyPr/>
                    <a:lstStyle/>
                    <a:p>
                      <a:endParaRPr lang="en-US"/>
                    </a:p>
                  </a:txBody>
                  <a:tcPr/>
                </a:tc>
                <a:tc rowSpan="2" gridSpan="2">
                  <a:txBody>
                    <a:bodyPr/>
                    <a:lstStyle/>
                    <a:p>
                      <a:pPr marL="0" marR="0" algn="ctr" rtl="1">
                        <a:lnSpc>
                          <a:spcPct val="107000"/>
                        </a:lnSpc>
                        <a:spcBef>
                          <a:spcPts val="0"/>
                        </a:spcBef>
                        <a:spcAft>
                          <a:spcPts val="0"/>
                        </a:spcAft>
                      </a:pPr>
                      <a:r>
                        <a:rPr lang="fa-IR" sz="1500" dirty="0">
                          <a:effectLst/>
                          <a:latin typeface="Google Sans"/>
                        </a:rPr>
                        <a:t> </a:t>
                      </a:r>
                      <a:endParaRPr lang="en-US" sz="1500" dirty="0">
                        <a:effectLst/>
                        <a:latin typeface="Google Sans"/>
                        <a:ea typeface="Calibri" panose="020F0502020204030204" pitchFamily="34" charset="0"/>
                      </a:endParaRPr>
                    </a:p>
                  </a:txBody>
                  <a:tcPr marL="68580" marR="68580" marT="0" marB="0"/>
                </a:tc>
                <a:tc rowSpan="2" hMerge="1">
                  <a:txBody>
                    <a:bodyPr/>
                    <a:lstStyle/>
                    <a:p>
                      <a:endParaRPr lang="en-US"/>
                    </a:p>
                  </a:txBody>
                  <a:tcPr/>
                </a:tc>
                <a:extLst>
                  <a:ext uri="{0D108BD9-81ED-4DB2-BD59-A6C34878D82A}">
                    <a16:rowId xmlns:a16="http://schemas.microsoft.com/office/drawing/2014/main" val="3004836038"/>
                  </a:ext>
                </a:extLst>
              </a:tr>
              <a:tr h="0">
                <a:tc>
                  <a:txBody>
                    <a:bodyPr/>
                    <a:lstStyle/>
                    <a:p>
                      <a:pPr marL="0" marR="0" algn="ctr" rtl="1">
                        <a:lnSpc>
                          <a:spcPct val="107000"/>
                        </a:lnSpc>
                        <a:spcBef>
                          <a:spcPts val="0"/>
                        </a:spcBef>
                        <a:spcAft>
                          <a:spcPts val="0"/>
                        </a:spcAft>
                      </a:pPr>
                      <a:r>
                        <a:rPr lang="en-US" sz="1500" dirty="0">
                          <a:effectLst/>
                          <a:latin typeface="Google Sans"/>
                          <a:ea typeface="Calibri" panose="020F0502020204030204" pitchFamily="34" charset="0"/>
                        </a:rPr>
                        <a:t>NOW</a:t>
                      </a:r>
                    </a:p>
                  </a:txBody>
                  <a:tcPr marL="68580" marR="68580" marT="0" marB="0"/>
                </a:tc>
                <a:tc>
                  <a:txBody>
                    <a:bodyPr/>
                    <a:lstStyle/>
                    <a:p>
                      <a:pPr marL="0" marR="0" algn="ctr" rtl="1">
                        <a:lnSpc>
                          <a:spcPct val="107000"/>
                        </a:lnSpc>
                        <a:spcBef>
                          <a:spcPts val="0"/>
                        </a:spcBef>
                        <a:spcAft>
                          <a:spcPts val="0"/>
                        </a:spcAft>
                      </a:pPr>
                      <a:r>
                        <a:rPr lang="en-US" sz="1500" dirty="0">
                          <a:effectLst/>
                          <a:latin typeface="Google Sans"/>
                        </a:rPr>
                        <a:t>OW</a:t>
                      </a:r>
                      <a:endParaRPr lang="en-US" sz="1500" dirty="0">
                        <a:effectLst/>
                        <a:latin typeface="Google Sans"/>
                        <a:ea typeface="Calibri" panose="020F0502020204030204" pitchFamily="34" charset="0"/>
                      </a:endParaRPr>
                    </a:p>
                  </a:txBody>
                  <a:tcPr marL="68580" marR="68580" marT="0" marB="0"/>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809282278"/>
                  </a:ext>
                </a:extLst>
              </a:tr>
              <a:tr h="0">
                <a:tc>
                  <a:txBody>
                    <a:bodyPr/>
                    <a:lstStyle/>
                    <a:p>
                      <a:pPr marL="0" marR="0" algn="ctr" rtl="1">
                        <a:lnSpc>
                          <a:spcPct val="107000"/>
                        </a:lnSpc>
                        <a:spcBef>
                          <a:spcPts val="0"/>
                        </a:spcBef>
                        <a:spcAft>
                          <a:spcPts val="0"/>
                        </a:spcAft>
                      </a:pPr>
                      <a:r>
                        <a:rPr lang="en-US" sz="1500">
                          <a:effectLst/>
                          <a:latin typeface="Google Sans"/>
                        </a:rPr>
                        <a:t>0.9721 ± 0.0279</a:t>
                      </a:r>
                      <a:endParaRPr lang="en-US" sz="1500">
                        <a:effectLst/>
                        <a:latin typeface="Google Sans"/>
                        <a:ea typeface="Calibri" panose="020F0502020204030204" pitchFamily="34" charset="0"/>
                      </a:endParaRPr>
                    </a:p>
                  </a:txBody>
                  <a:tcPr marL="68580" marR="68580" marT="0" marB="0"/>
                </a:tc>
                <a:tc>
                  <a:txBody>
                    <a:bodyPr/>
                    <a:lstStyle/>
                    <a:p>
                      <a:pPr marL="0" marR="0" algn="ctr" rtl="0">
                        <a:lnSpc>
                          <a:spcPct val="107000"/>
                        </a:lnSpc>
                        <a:spcBef>
                          <a:spcPts val="0"/>
                        </a:spcBef>
                        <a:spcAft>
                          <a:spcPts val="0"/>
                        </a:spcAft>
                      </a:pPr>
                      <a:r>
                        <a:rPr lang="en-US" sz="1500">
                          <a:effectLst/>
                          <a:latin typeface="Google Sans"/>
                        </a:rPr>
                        <a:t>0.9753 ± 0.0347</a:t>
                      </a:r>
                      <a:endParaRPr lang="en-US" sz="1500">
                        <a:effectLst/>
                        <a:latin typeface="Google Sans"/>
                        <a:ea typeface="Calibri" panose="020F0502020204030204" pitchFamily="34" charset="0"/>
                      </a:endParaRPr>
                    </a:p>
                  </a:txBody>
                  <a:tcPr marL="68580" marR="68580" marT="0" marB="0"/>
                </a:tc>
                <a:tc>
                  <a:txBody>
                    <a:bodyPr/>
                    <a:lstStyle/>
                    <a:p>
                      <a:pPr marL="0" marR="0" algn="ctr" rtl="0">
                        <a:lnSpc>
                          <a:spcPct val="107000"/>
                        </a:lnSpc>
                        <a:spcBef>
                          <a:spcPts val="0"/>
                        </a:spcBef>
                        <a:spcAft>
                          <a:spcPts val="0"/>
                        </a:spcAft>
                      </a:pPr>
                      <a:r>
                        <a:rPr lang="en-US" sz="1500" dirty="0">
                          <a:effectLst/>
                          <a:latin typeface="Google Sans"/>
                        </a:rPr>
                        <a:t>10-fold CV</a:t>
                      </a:r>
                      <a:endParaRPr lang="en-US" sz="1500" dirty="0">
                        <a:effectLst/>
                        <a:latin typeface="Google Sans"/>
                        <a:ea typeface="Calibri" panose="020F0502020204030204" pitchFamily="34" charset="0"/>
                      </a:endParaRPr>
                    </a:p>
                  </a:txBody>
                  <a:tcPr marL="68580" marR="68580" marT="0" marB="0"/>
                </a:tc>
                <a:tc rowSpan="2">
                  <a:txBody>
                    <a:bodyPr/>
                    <a:lstStyle/>
                    <a:p>
                      <a:pPr marL="0" marR="0" algn="ctr" rtl="1">
                        <a:lnSpc>
                          <a:spcPct val="107000"/>
                        </a:lnSpc>
                        <a:spcBef>
                          <a:spcPts val="0"/>
                        </a:spcBef>
                        <a:spcAft>
                          <a:spcPts val="0"/>
                        </a:spcAft>
                      </a:pPr>
                      <a:r>
                        <a:rPr lang="en-US" sz="1500" dirty="0">
                          <a:effectLst/>
                          <a:latin typeface="Google Sans"/>
                          <a:ea typeface="Calibri" panose="020F0502020204030204" pitchFamily="34" charset="0"/>
                        </a:rPr>
                        <a:t>Validation protocol</a:t>
                      </a:r>
                    </a:p>
                  </a:txBody>
                  <a:tcPr marL="68580" marR="68580" marT="0" marB="0" anchor="ctr"/>
                </a:tc>
                <a:extLst>
                  <a:ext uri="{0D108BD9-81ED-4DB2-BD59-A6C34878D82A}">
                    <a16:rowId xmlns:a16="http://schemas.microsoft.com/office/drawing/2014/main" val="2137022320"/>
                  </a:ext>
                </a:extLst>
              </a:tr>
              <a:tr h="0">
                <a:tc>
                  <a:txBody>
                    <a:bodyPr/>
                    <a:lstStyle/>
                    <a:p>
                      <a:pPr marL="0" marR="0" algn="ctr" rtl="1">
                        <a:lnSpc>
                          <a:spcPct val="107000"/>
                        </a:lnSpc>
                        <a:spcBef>
                          <a:spcPts val="0"/>
                        </a:spcBef>
                        <a:spcAft>
                          <a:spcPts val="0"/>
                        </a:spcAft>
                      </a:pPr>
                      <a:r>
                        <a:rPr lang="en-US" sz="1500">
                          <a:effectLst/>
                          <a:latin typeface="Google Sans"/>
                        </a:rPr>
                        <a:t>0.9835 ± 0.0076</a:t>
                      </a:r>
                      <a:endParaRPr lang="en-US" sz="1500">
                        <a:effectLst/>
                        <a:latin typeface="Google Sans"/>
                        <a:ea typeface="Calibri" panose="020F0502020204030204" pitchFamily="34" charset="0"/>
                      </a:endParaRPr>
                    </a:p>
                  </a:txBody>
                  <a:tcPr marL="68580" marR="68580" marT="0" marB="0"/>
                </a:tc>
                <a:tc>
                  <a:txBody>
                    <a:bodyPr/>
                    <a:lstStyle/>
                    <a:p>
                      <a:pPr marL="0" marR="0" algn="ctr" rtl="0">
                        <a:lnSpc>
                          <a:spcPct val="107000"/>
                        </a:lnSpc>
                        <a:spcBef>
                          <a:spcPts val="0"/>
                        </a:spcBef>
                        <a:spcAft>
                          <a:spcPts val="0"/>
                        </a:spcAft>
                      </a:pPr>
                      <a:r>
                        <a:rPr lang="en-US" sz="1500">
                          <a:effectLst/>
                          <a:latin typeface="Google Sans"/>
                        </a:rPr>
                        <a:t>0.9910 ± 0.0080</a:t>
                      </a:r>
                      <a:endParaRPr lang="en-US" sz="1500">
                        <a:effectLst/>
                        <a:latin typeface="Google Sans"/>
                        <a:ea typeface="Calibri" panose="020F0502020204030204" pitchFamily="34" charset="0"/>
                      </a:endParaRPr>
                    </a:p>
                  </a:txBody>
                  <a:tcPr marL="68580" marR="68580" marT="0" marB="0"/>
                </a:tc>
                <a:tc>
                  <a:txBody>
                    <a:bodyPr/>
                    <a:lstStyle/>
                    <a:p>
                      <a:pPr marL="0" marR="0" algn="ctr" rtl="1">
                        <a:lnSpc>
                          <a:spcPct val="107000"/>
                        </a:lnSpc>
                        <a:spcBef>
                          <a:spcPts val="0"/>
                        </a:spcBef>
                        <a:spcAft>
                          <a:spcPts val="0"/>
                        </a:spcAft>
                      </a:pPr>
                      <a:r>
                        <a:rPr lang="en-US" sz="1500" dirty="0">
                          <a:effectLst/>
                          <a:latin typeface="Google Sans"/>
                        </a:rPr>
                        <a:t>LOSO CV</a:t>
                      </a:r>
                      <a:endParaRPr lang="en-US" sz="1500" dirty="0">
                        <a:effectLst/>
                        <a:latin typeface="Google Sans"/>
                        <a:ea typeface="Calibri" panose="020F050202020403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4063976595"/>
                  </a:ext>
                </a:extLst>
              </a:tr>
            </a:tbl>
          </a:graphicData>
        </a:graphic>
      </p:graphicFrame>
      <p:graphicFrame>
        <p:nvGraphicFramePr>
          <p:cNvPr id="3" name="Table 2">
            <a:extLst>
              <a:ext uri="{FF2B5EF4-FFF2-40B4-BE49-F238E27FC236}">
                <a16:creationId xmlns:a16="http://schemas.microsoft.com/office/drawing/2014/main" id="{50248230-28C9-ECCD-3141-9C876AF9CD66}"/>
              </a:ext>
            </a:extLst>
          </p:cNvPr>
          <p:cNvGraphicFramePr>
            <a:graphicFrameLocks noGrp="1"/>
          </p:cNvGraphicFramePr>
          <p:nvPr>
            <p:extLst>
              <p:ext uri="{D42A27DB-BD31-4B8C-83A1-F6EECF244321}">
                <p14:modId xmlns:p14="http://schemas.microsoft.com/office/powerpoint/2010/main" val="1558798438"/>
              </p:ext>
            </p:extLst>
          </p:nvPr>
        </p:nvGraphicFramePr>
        <p:xfrm>
          <a:off x="3403274" y="2648256"/>
          <a:ext cx="5267960" cy="945834"/>
        </p:xfrm>
        <a:graphic>
          <a:graphicData uri="http://schemas.openxmlformats.org/drawingml/2006/table">
            <a:tbl>
              <a:tblPr rtl="1" firstRow="1" firstCol="1" bandRow="1">
                <a:tableStyleId>{5C22544A-7EE6-4342-B048-85BDC9FD1C3A}</a:tableStyleId>
              </a:tblPr>
              <a:tblGrid>
                <a:gridCol w="1506855">
                  <a:extLst>
                    <a:ext uri="{9D8B030D-6E8A-4147-A177-3AD203B41FA5}">
                      <a16:colId xmlns:a16="http://schemas.microsoft.com/office/drawing/2014/main" val="3936085127"/>
                    </a:ext>
                  </a:extLst>
                </a:gridCol>
                <a:gridCol w="1657350">
                  <a:extLst>
                    <a:ext uri="{9D8B030D-6E8A-4147-A177-3AD203B41FA5}">
                      <a16:colId xmlns:a16="http://schemas.microsoft.com/office/drawing/2014/main" val="1816009661"/>
                    </a:ext>
                  </a:extLst>
                </a:gridCol>
                <a:gridCol w="971550">
                  <a:extLst>
                    <a:ext uri="{9D8B030D-6E8A-4147-A177-3AD203B41FA5}">
                      <a16:colId xmlns:a16="http://schemas.microsoft.com/office/drawing/2014/main" val="4262870887"/>
                    </a:ext>
                  </a:extLst>
                </a:gridCol>
                <a:gridCol w="1132205">
                  <a:extLst>
                    <a:ext uri="{9D8B030D-6E8A-4147-A177-3AD203B41FA5}">
                      <a16:colId xmlns:a16="http://schemas.microsoft.com/office/drawing/2014/main" val="840437327"/>
                    </a:ext>
                  </a:extLst>
                </a:gridCol>
              </a:tblGrid>
              <a:tr h="0">
                <a:tc gridSpan="2">
                  <a:txBody>
                    <a:bodyPr/>
                    <a:lstStyle/>
                    <a:p>
                      <a:pPr marL="0" marR="0" algn="ctr" rtl="1">
                        <a:lnSpc>
                          <a:spcPct val="107000"/>
                        </a:lnSpc>
                        <a:spcBef>
                          <a:spcPts val="0"/>
                        </a:spcBef>
                        <a:spcAft>
                          <a:spcPts val="0"/>
                        </a:spcAft>
                      </a:pPr>
                      <a:r>
                        <a:rPr lang="en-US" sz="1500" dirty="0">
                          <a:effectLst/>
                          <a:latin typeface="Google Sans"/>
                          <a:ea typeface="Calibri" panose="020F0502020204030204" pitchFamily="34" charset="0"/>
                        </a:rPr>
                        <a:t>Sampling Generation process</a:t>
                      </a:r>
                    </a:p>
                  </a:txBody>
                  <a:tcPr marL="68580" marR="68580" marT="0" marB="0"/>
                </a:tc>
                <a:tc hMerge="1">
                  <a:txBody>
                    <a:bodyPr/>
                    <a:lstStyle/>
                    <a:p>
                      <a:endParaRPr lang="en-US"/>
                    </a:p>
                  </a:txBody>
                  <a:tcPr/>
                </a:tc>
                <a:tc rowSpan="2" gridSpan="2">
                  <a:txBody>
                    <a:bodyPr/>
                    <a:lstStyle/>
                    <a:p>
                      <a:pPr marL="0" marR="0" algn="ctr" rtl="1">
                        <a:lnSpc>
                          <a:spcPct val="107000"/>
                        </a:lnSpc>
                        <a:spcBef>
                          <a:spcPts val="0"/>
                        </a:spcBef>
                        <a:spcAft>
                          <a:spcPts val="0"/>
                        </a:spcAft>
                      </a:pPr>
                      <a:endParaRPr lang="en-US" sz="1500" dirty="0">
                        <a:solidFill>
                          <a:srgbClr val="081B19"/>
                        </a:solidFill>
                        <a:effectLst/>
                        <a:latin typeface="Google Sans"/>
                        <a:ea typeface="Calibri" panose="020F0502020204030204" pitchFamily="34" charset="0"/>
                      </a:endParaRPr>
                    </a:p>
                  </a:txBody>
                  <a:tcPr marL="68580" marR="68580" marT="0" marB="0"/>
                </a:tc>
                <a:tc rowSpan="2" hMerge="1">
                  <a:txBody>
                    <a:bodyPr/>
                    <a:lstStyle/>
                    <a:p>
                      <a:endParaRPr lang="en-US"/>
                    </a:p>
                  </a:txBody>
                  <a:tcPr/>
                </a:tc>
                <a:extLst>
                  <a:ext uri="{0D108BD9-81ED-4DB2-BD59-A6C34878D82A}">
                    <a16:rowId xmlns:a16="http://schemas.microsoft.com/office/drawing/2014/main" val="2854681706"/>
                  </a:ext>
                </a:extLst>
              </a:tr>
              <a:tr h="0">
                <a:tc>
                  <a:txBody>
                    <a:bodyPr/>
                    <a:lstStyle/>
                    <a:p>
                      <a:pPr marL="0" marR="0" algn="ctr" rtl="1">
                        <a:lnSpc>
                          <a:spcPct val="107000"/>
                        </a:lnSpc>
                        <a:spcBef>
                          <a:spcPts val="0"/>
                        </a:spcBef>
                        <a:spcAft>
                          <a:spcPts val="0"/>
                        </a:spcAft>
                      </a:pPr>
                      <a:r>
                        <a:rPr lang="en-US" sz="1500" dirty="0">
                          <a:effectLst/>
                          <a:latin typeface="Google Sans"/>
                          <a:ea typeface="Calibri" panose="020F0502020204030204" pitchFamily="34" charset="0"/>
                        </a:rPr>
                        <a:t>NOW</a:t>
                      </a:r>
                    </a:p>
                  </a:txBody>
                  <a:tcPr marL="68580" marR="68580" marT="0" marB="0"/>
                </a:tc>
                <a:tc>
                  <a:txBody>
                    <a:bodyPr/>
                    <a:lstStyle/>
                    <a:p>
                      <a:pPr marL="0" marR="0" algn="ctr" rtl="1">
                        <a:lnSpc>
                          <a:spcPct val="107000"/>
                        </a:lnSpc>
                        <a:spcBef>
                          <a:spcPts val="0"/>
                        </a:spcBef>
                        <a:spcAft>
                          <a:spcPts val="0"/>
                        </a:spcAft>
                      </a:pPr>
                      <a:r>
                        <a:rPr lang="en-US" sz="1500" dirty="0">
                          <a:effectLst/>
                          <a:latin typeface="Google Sans"/>
                        </a:rPr>
                        <a:t>OW</a:t>
                      </a:r>
                      <a:endParaRPr lang="en-US" sz="1500" dirty="0">
                        <a:effectLst/>
                        <a:latin typeface="Google Sans"/>
                        <a:ea typeface="Calibri" panose="020F0502020204030204" pitchFamily="34" charset="0"/>
                      </a:endParaRPr>
                    </a:p>
                  </a:txBody>
                  <a:tcPr marL="68580" marR="68580" marT="0" marB="0"/>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231264589"/>
                  </a:ext>
                </a:extLst>
              </a:tr>
              <a:tr h="150495">
                <a:tc>
                  <a:txBody>
                    <a:bodyPr/>
                    <a:lstStyle/>
                    <a:p>
                      <a:pPr marL="0" marR="0" algn="ctr" rtl="1">
                        <a:lnSpc>
                          <a:spcPct val="107000"/>
                        </a:lnSpc>
                        <a:spcBef>
                          <a:spcPts val="0"/>
                        </a:spcBef>
                        <a:spcAft>
                          <a:spcPts val="0"/>
                        </a:spcAft>
                      </a:pPr>
                      <a:r>
                        <a:rPr lang="en-US" sz="1500" dirty="0">
                          <a:effectLst/>
                          <a:latin typeface="Google Sans"/>
                        </a:rPr>
                        <a:t>0.9876 ± 0.00500</a:t>
                      </a:r>
                      <a:endParaRPr lang="en-US" sz="1500" dirty="0">
                        <a:effectLst/>
                        <a:latin typeface="Google Sans"/>
                        <a:ea typeface="Calibri" panose="020F0502020204030204" pitchFamily="34" charset="0"/>
                      </a:endParaRPr>
                    </a:p>
                  </a:txBody>
                  <a:tcPr marL="68580" marR="68580" marT="0" marB="0"/>
                </a:tc>
                <a:tc>
                  <a:txBody>
                    <a:bodyPr/>
                    <a:lstStyle/>
                    <a:p>
                      <a:pPr marL="0" marR="0" algn="ctr" rtl="0">
                        <a:lnSpc>
                          <a:spcPct val="107000"/>
                        </a:lnSpc>
                        <a:spcBef>
                          <a:spcPts val="0"/>
                        </a:spcBef>
                        <a:spcAft>
                          <a:spcPts val="0"/>
                        </a:spcAft>
                      </a:pPr>
                      <a:r>
                        <a:rPr lang="en-US" sz="1500" dirty="0">
                          <a:effectLst/>
                          <a:latin typeface="Google Sans"/>
                        </a:rPr>
                        <a:t>0.9939 ± 0.00248</a:t>
                      </a:r>
                      <a:endParaRPr lang="en-US" sz="1500" dirty="0">
                        <a:effectLst/>
                        <a:latin typeface="Google Sans"/>
                        <a:ea typeface="Calibri" panose="020F0502020204030204" pitchFamily="34" charset="0"/>
                      </a:endParaRPr>
                    </a:p>
                  </a:txBody>
                  <a:tcPr marL="68580" marR="68580" marT="0" marB="0"/>
                </a:tc>
                <a:tc>
                  <a:txBody>
                    <a:bodyPr/>
                    <a:lstStyle/>
                    <a:p>
                      <a:pPr marL="0" marR="0" algn="ctr" rtl="0">
                        <a:lnSpc>
                          <a:spcPct val="107000"/>
                        </a:lnSpc>
                        <a:spcBef>
                          <a:spcPts val="0"/>
                        </a:spcBef>
                        <a:spcAft>
                          <a:spcPts val="0"/>
                        </a:spcAft>
                      </a:pPr>
                      <a:r>
                        <a:rPr lang="en-US" sz="1500" dirty="0">
                          <a:effectLst/>
                          <a:latin typeface="Google Sans"/>
                        </a:rPr>
                        <a:t>10-fold CV</a:t>
                      </a:r>
                      <a:endParaRPr lang="en-US" sz="1500" dirty="0">
                        <a:effectLst/>
                        <a:latin typeface="Google Sans"/>
                        <a:ea typeface="Calibri" panose="020F0502020204030204" pitchFamily="34" charset="0"/>
                      </a:endParaRPr>
                    </a:p>
                  </a:txBody>
                  <a:tcPr marL="68580" marR="68580" marT="0" marB="0"/>
                </a:tc>
                <a:tc rowSpan="2">
                  <a:txBody>
                    <a:bodyPr/>
                    <a:lstStyle/>
                    <a:p>
                      <a:pPr marL="0" marR="0" algn="ctr" rtl="1">
                        <a:lnSpc>
                          <a:spcPct val="107000"/>
                        </a:lnSpc>
                        <a:spcBef>
                          <a:spcPts val="0"/>
                        </a:spcBef>
                        <a:spcAft>
                          <a:spcPts val="0"/>
                        </a:spcAft>
                      </a:pPr>
                      <a:r>
                        <a:rPr lang="en-US" sz="1500" dirty="0">
                          <a:effectLst/>
                          <a:latin typeface="Google Sans"/>
                          <a:ea typeface="Calibri" panose="020F0502020204030204" pitchFamily="34" charset="0"/>
                        </a:rPr>
                        <a:t>Validation protocol</a:t>
                      </a:r>
                    </a:p>
                  </a:txBody>
                  <a:tcPr marL="68580" marR="68580" marT="0" marB="0" anchor="ctr"/>
                </a:tc>
                <a:extLst>
                  <a:ext uri="{0D108BD9-81ED-4DB2-BD59-A6C34878D82A}">
                    <a16:rowId xmlns:a16="http://schemas.microsoft.com/office/drawing/2014/main" val="4047307592"/>
                  </a:ext>
                </a:extLst>
              </a:tr>
              <a:tr h="0">
                <a:tc>
                  <a:txBody>
                    <a:bodyPr/>
                    <a:lstStyle/>
                    <a:p>
                      <a:pPr marL="0" marR="0" algn="ctr" rtl="1">
                        <a:lnSpc>
                          <a:spcPct val="107000"/>
                        </a:lnSpc>
                        <a:spcBef>
                          <a:spcPts val="0"/>
                        </a:spcBef>
                        <a:spcAft>
                          <a:spcPts val="0"/>
                        </a:spcAft>
                      </a:pPr>
                      <a:r>
                        <a:rPr lang="en-US" sz="1500" dirty="0">
                          <a:effectLst/>
                          <a:latin typeface="Google Sans"/>
                        </a:rPr>
                        <a:t>0.9394 ± 0.08190</a:t>
                      </a:r>
                      <a:endParaRPr lang="en-US" sz="1500" dirty="0">
                        <a:effectLst/>
                        <a:latin typeface="Google Sans"/>
                        <a:ea typeface="Calibri" panose="020F0502020204030204" pitchFamily="34" charset="0"/>
                      </a:endParaRPr>
                    </a:p>
                  </a:txBody>
                  <a:tcPr marL="68580" marR="68580" marT="0" marB="0"/>
                </a:tc>
                <a:tc>
                  <a:txBody>
                    <a:bodyPr/>
                    <a:lstStyle/>
                    <a:p>
                      <a:pPr marL="0" marR="0" algn="ctr" rtl="0">
                        <a:lnSpc>
                          <a:spcPct val="107000"/>
                        </a:lnSpc>
                        <a:spcBef>
                          <a:spcPts val="0"/>
                        </a:spcBef>
                        <a:spcAft>
                          <a:spcPts val="0"/>
                        </a:spcAft>
                      </a:pPr>
                      <a:r>
                        <a:rPr lang="en-US" sz="1500" dirty="0">
                          <a:effectLst/>
                          <a:latin typeface="Google Sans"/>
                        </a:rPr>
                        <a:t>0.9670 ± 0.03516</a:t>
                      </a:r>
                      <a:endParaRPr lang="en-US" sz="1500" dirty="0">
                        <a:effectLst/>
                        <a:latin typeface="Google Sans"/>
                        <a:ea typeface="Calibri" panose="020F0502020204030204" pitchFamily="34" charset="0"/>
                      </a:endParaRPr>
                    </a:p>
                  </a:txBody>
                  <a:tcPr marL="68580" marR="68580" marT="0" marB="0"/>
                </a:tc>
                <a:tc>
                  <a:txBody>
                    <a:bodyPr/>
                    <a:lstStyle/>
                    <a:p>
                      <a:pPr marL="0" marR="0" algn="ctr" rtl="1">
                        <a:lnSpc>
                          <a:spcPct val="107000"/>
                        </a:lnSpc>
                        <a:spcBef>
                          <a:spcPts val="0"/>
                        </a:spcBef>
                        <a:spcAft>
                          <a:spcPts val="0"/>
                        </a:spcAft>
                      </a:pPr>
                      <a:r>
                        <a:rPr lang="en-US" sz="1500" dirty="0">
                          <a:effectLst/>
                          <a:latin typeface="Google Sans"/>
                        </a:rPr>
                        <a:t>LOSO CV</a:t>
                      </a:r>
                      <a:endParaRPr lang="en-US" sz="1500" dirty="0">
                        <a:effectLst/>
                        <a:latin typeface="Google Sans"/>
                        <a:ea typeface="Calibri" panose="020F050202020403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2996501354"/>
                  </a:ext>
                </a:extLst>
              </a:tr>
            </a:tbl>
          </a:graphicData>
        </a:graphic>
      </p:graphicFrame>
    </p:spTree>
    <p:extLst>
      <p:ext uri="{BB962C8B-B14F-4D97-AF65-F5344CB8AC3E}">
        <p14:creationId xmlns:p14="http://schemas.microsoft.com/office/powerpoint/2010/main" val="2636747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39E1-00A2-4A36-B095-E065A6DE0161}"/>
              </a:ext>
            </a:extLst>
          </p:cNvPr>
          <p:cNvSpPr>
            <a:spLocks noGrp="1"/>
          </p:cNvSpPr>
          <p:nvPr>
            <p:ph type="title"/>
          </p:nvPr>
        </p:nvSpPr>
        <p:spPr>
          <a:xfrm>
            <a:off x="647699" y="647700"/>
            <a:ext cx="3483421" cy="2866599"/>
          </a:xfrm>
        </p:spPr>
        <p:txBody>
          <a:bodyPr/>
          <a:lstStyle/>
          <a:p>
            <a:r>
              <a:rPr lang="en-US" dirty="0">
                <a:solidFill>
                  <a:srgbClr val="FFFFFF"/>
                </a:solidFill>
              </a:rPr>
              <a:t>Agenda</a:t>
            </a:r>
          </a:p>
        </p:txBody>
      </p:sp>
      <p:sp>
        <p:nvSpPr>
          <p:cNvPr id="3" name="Content Placeholder 2">
            <a:extLst>
              <a:ext uri="{FF2B5EF4-FFF2-40B4-BE49-F238E27FC236}">
                <a16:creationId xmlns:a16="http://schemas.microsoft.com/office/drawing/2014/main" id="{A3B54E3C-306E-4FC5-A69F-6423F774DAB8}"/>
              </a:ext>
            </a:extLst>
          </p:cNvPr>
          <p:cNvSpPr>
            <a:spLocks noGrp="1"/>
          </p:cNvSpPr>
          <p:nvPr>
            <p:ph idx="1"/>
          </p:nvPr>
        </p:nvSpPr>
        <p:spPr>
          <a:xfrm>
            <a:off x="4831493" y="647700"/>
            <a:ext cx="6687648" cy="2982604"/>
          </a:xfrm>
        </p:spPr>
        <p:txBody>
          <a:bodyPr>
            <a:normAutofit fontScale="92500" lnSpcReduction="10000"/>
          </a:bodyPr>
          <a:lstStyle/>
          <a:p>
            <a:r>
              <a:rPr lang="en-US" dirty="0">
                <a:solidFill>
                  <a:srgbClr val="FFFFFF"/>
                </a:solidFill>
              </a:rPr>
              <a:t>What is HAR and why it is an important subject?</a:t>
            </a:r>
          </a:p>
          <a:p>
            <a:r>
              <a:rPr lang="en-US" dirty="0">
                <a:solidFill>
                  <a:srgbClr val="FFFFFF"/>
                </a:solidFill>
              </a:rPr>
              <a:t>Goals of this project.</a:t>
            </a:r>
          </a:p>
          <a:p>
            <a:r>
              <a:rPr lang="en-US" dirty="0">
                <a:solidFill>
                  <a:srgbClr val="FFFFFF"/>
                </a:solidFill>
              </a:rPr>
              <a:t>LSTM architecture.</a:t>
            </a:r>
          </a:p>
          <a:p>
            <a:r>
              <a:rPr lang="en-US" dirty="0">
                <a:solidFill>
                  <a:srgbClr val="FFFFFF"/>
                </a:solidFill>
              </a:rPr>
              <a:t>UCI-HAR dataset.</a:t>
            </a:r>
          </a:p>
          <a:p>
            <a:r>
              <a:rPr lang="en-US" dirty="0">
                <a:solidFill>
                  <a:srgbClr val="FFFFFF"/>
                </a:solidFill>
              </a:rPr>
              <a:t>Model implementation and CV.</a:t>
            </a:r>
          </a:p>
          <a:p>
            <a:r>
              <a:rPr lang="en-US" dirty="0">
                <a:solidFill>
                  <a:srgbClr val="FFFFFF"/>
                </a:solidFill>
              </a:rPr>
              <a:t>Results.</a:t>
            </a:r>
          </a:p>
          <a:p>
            <a:endParaRPr lang="en-US" dirty="0"/>
          </a:p>
        </p:txBody>
      </p:sp>
      <p:pic>
        <p:nvPicPr>
          <p:cNvPr id="11" name="Picture Placeholder 10">
            <a:extLst>
              <a:ext uri="{FF2B5EF4-FFF2-40B4-BE49-F238E27FC236}">
                <a16:creationId xmlns:a16="http://schemas.microsoft.com/office/drawing/2014/main" id="{29ECE34D-620F-4312-BB89-40BCDBDB2503}"/>
              </a:ext>
            </a:extLst>
          </p:cNvPr>
          <p:cNvPicPr>
            <a:picLocks noGrp="1" noChangeAspect="1"/>
          </p:cNvPicPr>
          <p:nvPr>
            <p:ph type="pic" sz="quarter" idx="15"/>
          </p:nvPr>
        </p:nvPicPr>
        <p:blipFill>
          <a:blip r:embed="rId2"/>
          <a:srcRect/>
          <a:stretch/>
        </p:blipFill>
        <p:spPr>
          <a:xfrm>
            <a:off x="579808" y="3848355"/>
            <a:ext cx="2738962" cy="2181559"/>
          </a:xfrm>
        </p:spPr>
      </p:pic>
      <p:pic>
        <p:nvPicPr>
          <p:cNvPr id="13" name="Picture Placeholder 12">
            <a:extLst>
              <a:ext uri="{FF2B5EF4-FFF2-40B4-BE49-F238E27FC236}">
                <a16:creationId xmlns:a16="http://schemas.microsoft.com/office/drawing/2014/main" id="{5C2E09F6-794D-4CBA-A9C6-4460C18FC393}"/>
              </a:ext>
            </a:extLst>
          </p:cNvPr>
          <p:cNvPicPr>
            <a:picLocks noGrp="1" noChangeAspect="1"/>
          </p:cNvPicPr>
          <p:nvPr>
            <p:ph type="pic" sz="quarter" idx="16"/>
          </p:nvPr>
        </p:nvPicPr>
        <p:blipFill>
          <a:blip r:embed="rId3"/>
          <a:srcRect/>
          <a:stretch/>
        </p:blipFill>
        <p:spPr>
          <a:xfrm>
            <a:off x="6153402" y="3848355"/>
            <a:ext cx="2748529" cy="2189179"/>
          </a:xfrm>
        </p:spPr>
      </p:pic>
      <p:pic>
        <p:nvPicPr>
          <p:cNvPr id="15" name="Picture Placeholder 14">
            <a:extLst>
              <a:ext uri="{FF2B5EF4-FFF2-40B4-BE49-F238E27FC236}">
                <a16:creationId xmlns:a16="http://schemas.microsoft.com/office/drawing/2014/main" id="{4A4FF327-FD26-47EF-A265-02A0BB3793C5}"/>
              </a:ext>
            </a:extLst>
          </p:cNvPr>
          <p:cNvPicPr>
            <a:picLocks noGrp="1" noChangeAspect="1"/>
          </p:cNvPicPr>
          <p:nvPr>
            <p:ph type="pic" sz="quarter" idx="14"/>
          </p:nvPr>
        </p:nvPicPr>
        <p:blipFill>
          <a:blip r:embed="rId4"/>
          <a:srcRect/>
          <a:stretch/>
        </p:blipFill>
        <p:spPr>
          <a:xfrm>
            <a:off x="8944982" y="3848355"/>
            <a:ext cx="2748529" cy="2189179"/>
          </a:xfrm>
        </p:spPr>
      </p:pic>
      <p:sp>
        <p:nvSpPr>
          <p:cNvPr id="74" name="Date Placeholder 73">
            <a:extLst>
              <a:ext uri="{FF2B5EF4-FFF2-40B4-BE49-F238E27FC236}">
                <a16:creationId xmlns:a16="http://schemas.microsoft.com/office/drawing/2014/main" id="{F58157BD-826A-4A73-AFE3-4DC840C3F88D}"/>
              </a:ext>
            </a:extLst>
          </p:cNvPr>
          <p:cNvSpPr>
            <a:spLocks noGrp="1"/>
          </p:cNvSpPr>
          <p:nvPr>
            <p:ph type="dt" sz="half" idx="2"/>
          </p:nvPr>
        </p:nvSpPr>
        <p:spPr>
          <a:xfrm>
            <a:off x="258792" y="6356350"/>
            <a:ext cx="3322608" cy="365125"/>
          </a:xfrm>
        </p:spPr>
        <p:txBody>
          <a:bodyPr/>
          <a:lstStyle/>
          <a:p>
            <a:r>
              <a:rPr lang="en-US" dirty="0"/>
              <a:t>2024</a:t>
            </a:r>
          </a:p>
        </p:txBody>
      </p:sp>
      <p:sp>
        <p:nvSpPr>
          <p:cNvPr id="75" name="Footer Placeholder 74">
            <a:extLst>
              <a:ext uri="{FF2B5EF4-FFF2-40B4-BE49-F238E27FC236}">
                <a16:creationId xmlns:a16="http://schemas.microsoft.com/office/drawing/2014/main" id="{CF942400-E869-4121-A513-9B1FADE55AC8}"/>
              </a:ext>
            </a:extLst>
          </p:cNvPr>
          <p:cNvSpPr>
            <a:spLocks noGrp="1"/>
          </p:cNvSpPr>
          <p:nvPr>
            <p:ph type="ftr" sz="quarter" idx="3"/>
          </p:nvPr>
        </p:nvSpPr>
        <p:spPr>
          <a:xfrm>
            <a:off x="3581399" y="6356350"/>
            <a:ext cx="5029203" cy="365125"/>
          </a:xfrm>
        </p:spPr>
        <p:txBody>
          <a:bodyPr/>
          <a:lstStyle/>
          <a:p>
            <a:r>
              <a:rPr lang="en-US" dirty="0"/>
              <a:t>Human Activity Recognition</a:t>
            </a:r>
          </a:p>
        </p:txBody>
      </p:sp>
      <p:sp>
        <p:nvSpPr>
          <p:cNvPr id="76" name="Slide Number Placeholder 75">
            <a:extLst>
              <a:ext uri="{FF2B5EF4-FFF2-40B4-BE49-F238E27FC236}">
                <a16:creationId xmlns:a16="http://schemas.microsoft.com/office/drawing/2014/main" id="{4FCE912F-09D6-4C14-A807-126C32B03BB1}"/>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2</a:t>
            </a:fld>
            <a:endParaRPr lang="en-US" dirty="0"/>
          </a:p>
        </p:txBody>
      </p:sp>
      <p:pic>
        <p:nvPicPr>
          <p:cNvPr id="7" name="Picture Placeholder 6">
            <a:extLst>
              <a:ext uri="{FF2B5EF4-FFF2-40B4-BE49-F238E27FC236}">
                <a16:creationId xmlns:a16="http://schemas.microsoft.com/office/drawing/2014/main" id="{72F72C15-98E9-9EAD-10A2-D8BE51338D09}"/>
              </a:ext>
            </a:extLst>
          </p:cNvPr>
          <p:cNvPicPr>
            <a:picLocks noGrp="1" noChangeAspect="1"/>
          </p:cNvPicPr>
          <p:nvPr>
            <p:ph type="pic" sz="quarter" idx="13"/>
          </p:nvPr>
        </p:nvPicPr>
        <p:blipFill>
          <a:blip r:embed="rId5"/>
          <a:srcRect l="7023" r="7023"/>
          <a:stretch>
            <a:fillRect/>
          </a:stretch>
        </p:blipFill>
        <p:spPr>
          <a:xfrm>
            <a:off x="3361821" y="3840735"/>
            <a:ext cx="2748529" cy="2189179"/>
          </a:xfrm>
        </p:spPr>
      </p:pic>
    </p:spTree>
    <p:extLst>
      <p:ext uri="{BB962C8B-B14F-4D97-AF65-F5344CB8AC3E}">
        <p14:creationId xmlns:p14="http://schemas.microsoft.com/office/powerpoint/2010/main" val="1317231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FE449-E96C-4E0E-A449-9E0701A909E0}"/>
              </a:ext>
            </a:extLst>
          </p:cNvPr>
          <p:cNvSpPr>
            <a:spLocks noGrp="1"/>
          </p:cNvSpPr>
          <p:nvPr>
            <p:ph type="title"/>
          </p:nvPr>
        </p:nvSpPr>
        <p:spPr>
          <a:xfrm>
            <a:off x="485775" y="647700"/>
            <a:ext cx="3680395" cy="1403343"/>
          </a:xfrm>
        </p:spPr>
        <p:txBody>
          <a:bodyPr/>
          <a:lstStyle/>
          <a:p>
            <a:r>
              <a:rPr lang="en-US" dirty="0">
                <a:solidFill>
                  <a:srgbClr val="FFFFFF"/>
                </a:solidFill>
              </a:rPr>
              <a:t>Thank you</a:t>
            </a:r>
          </a:p>
        </p:txBody>
      </p:sp>
      <p:sp>
        <p:nvSpPr>
          <p:cNvPr id="3" name="Content Placeholder 2">
            <a:extLst>
              <a:ext uri="{FF2B5EF4-FFF2-40B4-BE49-F238E27FC236}">
                <a16:creationId xmlns:a16="http://schemas.microsoft.com/office/drawing/2014/main" id="{BD3F7967-21CD-4D4E-A475-5040D50F9B40}"/>
              </a:ext>
            </a:extLst>
          </p:cNvPr>
          <p:cNvSpPr>
            <a:spLocks noGrp="1"/>
          </p:cNvSpPr>
          <p:nvPr>
            <p:ph idx="1"/>
          </p:nvPr>
        </p:nvSpPr>
        <p:spPr>
          <a:xfrm>
            <a:off x="485774" y="2683104"/>
            <a:ext cx="3680395" cy="3673245"/>
          </a:xfrm>
        </p:spPr>
        <p:txBody>
          <a:bodyPr/>
          <a:lstStyle/>
          <a:p>
            <a:r>
              <a:rPr lang="en-US" dirty="0">
                <a:solidFill>
                  <a:srgbClr val="FFFFFF"/>
                </a:solidFill>
              </a:rPr>
              <a:t>Abolfazl Hasani</a:t>
            </a:r>
          </a:p>
          <a:p>
            <a:r>
              <a:rPr lang="en-US" dirty="0">
                <a:solidFill>
                  <a:srgbClr val="FFFFFF"/>
                </a:solidFill>
              </a:rPr>
              <a:t>Abolfazl.hasani@aut.ac.ir</a:t>
            </a:r>
          </a:p>
          <a:p>
            <a:endParaRPr lang="en-US" dirty="0"/>
          </a:p>
        </p:txBody>
      </p:sp>
      <p:pic>
        <p:nvPicPr>
          <p:cNvPr id="16" name="Picture Placeholder 5" descr="forest">
            <a:extLst>
              <a:ext uri="{FF2B5EF4-FFF2-40B4-BE49-F238E27FC236}">
                <a16:creationId xmlns:a16="http://schemas.microsoft.com/office/drawing/2014/main" id="{474772FB-EF5F-44F3-8C06-F39CA59EF52C}"/>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val="0"/>
              </a:ext>
            </a:extLst>
          </a:blip>
          <a:srcRect/>
          <a:stretch/>
        </p:blipFill>
        <p:spPr>
          <a:xfrm>
            <a:off x="4575175" y="0"/>
            <a:ext cx="7616825" cy="6858000"/>
          </a:xfrm>
        </p:spPr>
      </p:pic>
      <p:sp>
        <p:nvSpPr>
          <p:cNvPr id="41" name="Date Placeholder 40">
            <a:extLst>
              <a:ext uri="{FF2B5EF4-FFF2-40B4-BE49-F238E27FC236}">
                <a16:creationId xmlns:a16="http://schemas.microsoft.com/office/drawing/2014/main" id="{1AA0E395-EB95-4646-A4B3-EAB7C68D0B5E}"/>
              </a:ext>
            </a:extLst>
          </p:cNvPr>
          <p:cNvSpPr>
            <a:spLocks noGrp="1"/>
          </p:cNvSpPr>
          <p:nvPr>
            <p:ph type="dt" sz="half" idx="10"/>
          </p:nvPr>
        </p:nvSpPr>
        <p:spPr>
          <a:xfrm>
            <a:off x="258792" y="6356350"/>
            <a:ext cx="3322608" cy="365125"/>
          </a:xfrm>
        </p:spPr>
        <p:txBody>
          <a:bodyPr/>
          <a:lstStyle/>
          <a:p>
            <a:r>
              <a:rPr lang="en-US" dirty="0"/>
              <a:t>2024</a:t>
            </a:r>
          </a:p>
        </p:txBody>
      </p:sp>
      <p:sp>
        <p:nvSpPr>
          <p:cNvPr id="42" name="Footer Placeholder 41">
            <a:extLst>
              <a:ext uri="{FF2B5EF4-FFF2-40B4-BE49-F238E27FC236}">
                <a16:creationId xmlns:a16="http://schemas.microsoft.com/office/drawing/2014/main" id="{11F0E6E0-DC32-4105-A773-65DCBEEDBA5B}"/>
              </a:ext>
            </a:extLst>
          </p:cNvPr>
          <p:cNvSpPr>
            <a:spLocks noGrp="1"/>
          </p:cNvSpPr>
          <p:nvPr>
            <p:ph type="ftr" sz="quarter" idx="11"/>
          </p:nvPr>
        </p:nvSpPr>
        <p:spPr>
          <a:xfrm>
            <a:off x="5836508" y="5989421"/>
            <a:ext cx="5610226" cy="365125"/>
          </a:xfrm>
        </p:spPr>
        <p:txBody>
          <a:bodyPr/>
          <a:lstStyle/>
          <a:p>
            <a:r>
              <a:rPr lang="en-US" sz="1200" b="0" i="0" dirty="0">
                <a:solidFill>
                  <a:srgbClr val="FFFFFF"/>
                </a:solidFill>
                <a:effectLst/>
                <a:latin typeface="arial" panose="020B0604020202020204" pitchFamily="34" charset="0"/>
              </a:rPr>
              <a:t>standing on the shoulders of giants...</a:t>
            </a:r>
            <a:endParaRPr lang="en-US" sz="1200" dirty="0">
              <a:solidFill>
                <a:srgbClr val="FFFFFF"/>
              </a:solidFill>
            </a:endParaRPr>
          </a:p>
        </p:txBody>
      </p:sp>
    </p:spTree>
    <p:extLst>
      <p:ext uri="{BB962C8B-B14F-4D97-AF65-F5344CB8AC3E}">
        <p14:creationId xmlns:p14="http://schemas.microsoft.com/office/powerpoint/2010/main" val="1528177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solidFill>
                  <a:srgbClr val="FFFFFF"/>
                </a:solidFill>
              </a:rPr>
              <a:t>What is HAR?</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845164" y="1900961"/>
            <a:ext cx="7063159" cy="3288877"/>
          </a:xfrm>
        </p:spPr>
        <p:txBody>
          <a:bodyPr>
            <a:noAutofit/>
          </a:bodyPr>
          <a:lstStyle/>
          <a:p>
            <a:pPr marL="342900" indent="-342900" algn="justLow">
              <a:buFont typeface="Arial" panose="020B0604020202020204" pitchFamily="34" charset="0"/>
              <a:buChar char="•"/>
            </a:pPr>
            <a:r>
              <a:rPr lang="en-US" sz="22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Human activity recognition (HAR) is the process of using Artificial Intelligence (AI) to identify and label activities based on raw data collected from different devices.</a:t>
            </a:r>
          </a:p>
        </p:txBody>
      </p:sp>
      <p:pic>
        <p:nvPicPr>
          <p:cNvPr id="13" name="Picture Placeholder 12">
            <a:extLst>
              <a:ext uri="{FF2B5EF4-FFF2-40B4-BE49-F238E27FC236}">
                <a16:creationId xmlns:a16="http://schemas.microsoft.com/office/drawing/2014/main" id="{28CD82BD-20D4-4910-9A71-4B534FCE62E7}"/>
              </a:ext>
            </a:extLst>
          </p:cNvPr>
          <p:cNvPicPr>
            <a:picLocks noGrp="1" noChangeAspect="1"/>
          </p:cNvPicPr>
          <p:nvPr>
            <p:ph type="pic" sz="quarter" idx="13"/>
          </p:nvPr>
        </p:nvPicPr>
        <p:blipFill>
          <a:blip r:embed="rId2"/>
          <a:srcRect/>
          <a:stretch/>
        </p:blipFill>
        <p:spPr>
          <a:xfrm>
            <a:off x="8007127" y="1934253"/>
            <a:ext cx="3339708" cy="3255585"/>
          </a:xfrm>
        </p:spPr>
      </p:pic>
      <p:sp>
        <p:nvSpPr>
          <p:cNvPr id="182" name="Date Placeholder 181">
            <a:extLst>
              <a:ext uri="{FF2B5EF4-FFF2-40B4-BE49-F238E27FC236}">
                <a16:creationId xmlns:a16="http://schemas.microsoft.com/office/drawing/2014/main" id="{0B26E46E-EDB2-4F95-99F9-6B864973B7EF}"/>
              </a:ext>
            </a:extLst>
          </p:cNvPr>
          <p:cNvSpPr>
            <a:spLocks noGrp="1"/>
          </p:cNvSpPr>
          <p:nvPr>
            <p:ph type="dt" sz="half" idx="2"/>
          </p:nvPr>
        </p:nvSpPr>
        <p:spPr>
          <a:xfrm>
            <a:off x="258792" y="6356350"/>
            <a:ext cx="3322608" cy="365125"/>
          </a:xfrm>
        </p:spPr>
        <p:txBody>
          <a:bodyPr/>
          <a:lstStyle/>
          <a:p>
            <a:r>
              <a:rPr lang="en-US" dirty="0"/>
              <a:t>2024</a:t>
            </a:r>
          </a:p>
        </p:txBody>
      </p:sp>
      <p:sp>
        <p:nvSpPr>
          <p:cNvPr id="183" name="Footer Placeholder 182">
            <a:extLst>
              <a:ext uri="{FF2B5EF4-FFF2-40B4-BE49-F238E27FC236}">
                <a16:creationId xmlns:a16="http://schemas.microsoft.com/office/drawing/2014/main" id="{32ABAB91-7623-454A-93BD-560C00AB8E8F}"/>
              </a:ext>
            </a:extLst>
          </p:cNvPr>
          <p:cNvSpPr>
            <a:spLocks noGrp="1"/>
          </p:cNvSpPr>
          <p:nvPr>
            <p:ph type="ftr" sz="quarter" idx="3"/>
          </p:nvPr>
        </p:nvSpPr>
        <p:spPr>
          <a:xfrm>
            <a:off x="3581399" y="6356350"/>
            <a:ext cx="5029203" cy="365125"/>
          </a:xfrm>
        </p:spPr>
        <p:txBody>
          <a:bodyPr/>
          <a:lstStyle/>
          <a:p>
            <a:r>
              <a:rPr lang="en-US" dirty="0"/>
              <a:t>Human Activity Recognition</a:t>
            </a: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3</a:t>
            </a:fld>
            <a:endParaRPr lang="en-US" dirty="0"/>
          </a:p>
        </p:txBody>
      </p:sp>
    </p:spTree>
    <p:extLst>
      <p:ext uri="{BB962C8B-B14F-4D97-AF65-F5344CB8AC3E}">
        <p14:creationId xmlns:p14="http://schemas.microsoft.com/office/powerpoint/2010/main" val="1889569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solidFill>
                  <a:srgbClr val="FFFFFF"/>
                </a:solidFill>
              </a:rPr>
              <a:t>Why it is an important subject?</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845164" y="1900961"/>
            <a:ext cx="7063159" cy="3795504"/>
          </a:xfrm>
        </p:spPr>
        <p:txBody>
          <a:bodyPr>
            <a:noAutofit/>
          </a:bodyPr>
          <a:lstStyle/>
          <a:p>
            <a:pPr marL="342900" indent="-342900" algn="justLow">
              <a:buFont typeface="Arial" panose="020B0604020202020204" pitchFamily="34" charset="0"/>
              <a:buChar char="•"/>
            </a:pPr>
            <a:r>
              <a:rPr lang="en-US" sz="2200" dirty="0">
                <a:solidFill>
                  <a:srgbClr val="FFFFFF"/>
                </a:solidFill>
                <a:latin typeface="Calibri" panose="020F0502020204030204" pitchFamily="34" charset="0"/>
                <a:cs typeface="Arial" panose="020B0604020202020204" pitchFamily="34" charset="0"/>
              </a:rPr>
              <a:t>The AI community is interested in (HAR) because of its practical applications, including fall detection for elderly healthcare, exercise tracking in sports science, surveillance systems, and preventing office work syndrome.</a:t>
            </a:r>
          </a:p>
          <a:p>
            <a:pPr marL="342900" indent="-342900" algn="justLow">
              <a:buFont typeface="Arial" panose="020B0604020202020204" pitchFamily="34" charset="0"/>
              <a:buChar char="•"/>
            </a:pPr>
            <a:r>
              <a:rPr lang="en-US" sz="2200" dirty="0">
                <a:solidFill>
                  <a:srgbClr val="FFFFFF"/>
                </a:solidFill>
                <a:latin typeface="Calibri" panose="020F0502020204030204" pitchFamily="34" charset="0"/>
                <a:cs typeface="Arial" panose="020B0604020202020204" pitchFamily="34" charset="0"/>
              </a:rPr>
              <a:t>HAR is currently a challenging research topic, primarily because of the widespread availability of cost-effective and low-power sensors in wearable devices.</a:t>
            </a:r>
          </a:p>
        </p:txBody>
      </p:sp>
      <p:sp>
        <p:nvSpPr>
          <p:cNvPr id="182" name="Date Placeholder 181">
            <a:extLst>
              <a:ext uri="{FF2B5EF4-FFF2-40B4-BE49-F238E27FC236}">
                <a16:creationId xmlns:a16="http://schemas.microsoft.com/office/drawing/2014/main" id="{0B26E46E-EDB2-4F95-99F9-6B864973B7EF}"/>
              </a:ext>
            </a:extLst>
          </p:cNvPr>
          <p:cNvSpPr>
            <a:spLocks noGrp="1"/>
          </p:cNvSpPr>
          <p:nvPr>
            <p:ph type="dt" sz="half" idx="2"/>
          </p:nvPr>
        </p:nvSpPr>
        <p:spPr>
          <a:xfrm>
            <a:off x="258792" y="6356350"/>
            <a:ext cx="3322608" cy="365125"/>
          </a:xfrm>
        </p:spPr>
        <p:txBody>
          <a:bodyPr/>
          <a:lstStyle/>
          <a:p>
            <a:r>
              <a:rPr lang="en-US" dirty="0"/>
              <a:t>2024</a:t>
            </a:r>
          </a:p>
        </p:txBody>
      </p:sp>
      <p:sp>
        <p:nvSpPr>
          <p:cNvPr id="183" name="Footer Placeholder 182">
            <a:extLst>
              <a:ext uri="{FF2B5EF4-FFF2-40B4-BE49-F238E27FC236}">
                <a16:creationId xmlns:a16="http://schemas.microsoft.com/office/drawing/2014/main" id="{32ABAB91-7623-454A-93BD-560C00AB8E8F}"/>
              </a:ext>
            </a:extLst>
          </p:cNvPr>
          <p:cNvSpPr>
            <a:spLocks noGrp="1"/>
          </p:cNvSpPr>
          <p:nvPr>
            <p:ph type="ftr" sz="quarter" idx="3"/>
          </p:nvPr>
        </p:nvSpPr>
        <p:spPr>
          <a:xfrm>
            <a:off x="3581399" y="6356350"/>
            <a:ext cx="5029203" cy="365125"/>
          </a:xfrm>
        </p:spPr>
        <p:txBody>
          <a:bodyPr/>
          <a:lstStyle/>
          <a:p>
            <a:r>
              <a:rPr lang="en-US" dirty="0"/>
              <a:t>Human Activity Recognition</a:t>
            </a: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4</a:t>
            </a:fld>
            <a:endParaRPr lang="en-US" dirty="0"/>
          </a:p>
        </p:txBody>
      </p:sp>
      <p:pic>
        <p:nvPicPr>
          <p:cNvPr id="1028" name="Picture 4">
            <a:extLst>
              <a:ext uri="{FF2B5EF4-FFF2-40B4-BE49-F238E27FC236}">
                <a16:creationId xmlns:a16="http://schemas.microsoft.com/office/drawing/2014/main" id="{3E62C91B-1DDE-2994-780B-BCAF47C00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5917" y="2045594"/>
            <a:ext cx="4049713" cy="2766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118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solidFill>
                  <a:srgbClr val="FFFFFF"/>
                </a:solidFill>
              </a:rPr>
              <a:t>Goals of this presentation</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845165" y="1900962"/>
            <a:ext cx="10127635" cy="3922568"/>
          </a:xfrm>
        </p:spPr>
        <p:txBody>
          <a:bodyPr>
            <a:normAutofit/>
          </a:bodyPr>
          <a:lstStyle/>
          <a:p>
            <a:r>
              <a:rPr lang="en-US" b="0" i="0" dirty="0">
                <a:solidFill>
                  <a:srgbClr val="FFFFFF"/>
                </a:solidFill>
                <a:effectLst/>
                <a:latin typeface="Google Sans"/>
              </a:rPr>
              <a:t>Implementation of the proposed hybrid deep learning model based on CNN and LSTM architectures. </a:t>
            </a:r>
          </a:p>
          <a:p>
            <a:r>
              <a:rPr lang="en-US" dirty="0">
                <a:solidFill>
                  <a:srgbClr val="FFFFFF"/>
                </a:solidFill>
                <a:latin typeface="Google Sans"/>
              </a:rPr>
              <a:t>The proposed LSTM-based HAR framework in this study enables the sensor data captured from the smartphone sensor to classify the activity performed by the smartphone user.</a:t>
            </a:r>
          </a:p>
        </p:txBody>
      </p:sp>
      <p:sp>
        <p:nvSpPr>
          <p:cNvPr id="182" name="Date Placeholder 181">
            <a:extLst>
              <a:ext uri="{FF2B5EF4-FFF2-40B4-BE49-F238E27FC236}">
                <a16:creationId xmlns:a16="http://schemas.microsoft.com/office/drawing/2014/main" id="{0B26E46E-EDB2-4F95-99F9-6B864973B7EF}"/>
              </a:ext>
            </a:extLst>
          </p:cNvPr>
          <p:cNvSpPr>
            <a:spLocks noGrp="1"/>
          </p:cNvSpPr>
          <p:nvPr>
            <p:ph type="dt" sz="half" idx="2"/>
          </p:nvPr>
        </p:nvSpPr>
        <p:spPr>
          <a:xfrm>
            <a:off x="258792" y="6356350"/>
            <a:ext cx="3322608" cy="365125"/>
          </a:xfrm>
        </p:spPr>
        <p:txBody>
          <a:bodyPr/>
          <a:lstStyle/>
          <a:p>
            <a:r>
              <a:rPr lang="en-US" dirty="0"/>
              <a:t>2024</a:t>
            </a:r>
          </a:p>
        </p:txBody>
      </p:sp>
      <p:sp>
        <p:nvSpPr>
          <p:cNvPr id="183" name="Footer Placeholder 182">
            <a:extLst>
              <a:ext uri="{FF2B5EF4-FFF2-40B4-BE49-F238E27FC236}">
                <a16:creationId xmlns:a16="http://schemas.microsoft.com/office/drawing/2014/main" id="{32ABAB91-7623-454A-93BD-560C00AB8E8F}"/>
              </a:ext>
            </a:extLst>
          </p:cNvPr>
          <p:cNvSpPr>
            <a:spLocks noGrp="1"/>
          </p:cNvSpPr>
          <p:nvPr>
            <p:ph type="ftr" sz="quarter" idx="3"/>
          </p:nvPr>
        </p:nvSpPr>
        <p:spPr>
          <a:xfrm>
            <a:off x="3581399" y="6356350"/>
            <a:ext cx="5029203" cy="365125"/>
          </a:xfrm>
        </p:spPr>
        <p:txBody>
          <a:bodyPr/>
          <a:lstStyle/>
          <a:p>
            <a:r>
              <a:rPr lang="en-US" dirty="0"/>
              <a:t>Human Activity Recognition</a:t>
            </a: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5</a:t>
            </a:fld>
            <a:endParaRPr lang="en-US" dirty="0"/>
          </a:p>
        </p:txBody>
      </p:sp>
    </p:spTree>
    <p:extLst>
      <p:ext uri="{BB962C8B-B14F-4D97-AF65-F5344CB8AC3E}">
        <p14:creationId xmlns:p14="http://schemas.microsoft.com/office/powerpoint/2010/main" val="1690736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solidFill>
                  <a:srgbClr val="FFFFFF"/>
                </a:solidFill>
              </a:rPr>
              <a:t>What is LSTM?</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845165" y="1900962"/>
            <a:ext cx="10127635" cy="3922568"/>
          </a:xfrm>
        </p:spPr>
        <p:txBody>
          <a:bodyPr>
            <a:normAutofit/>
          </a:bodyPr>
          <a:lstStyle/>
          <a:p>
            <a:pPr algn="justLow"/>
            <a:r>
              <a:rPr lang="en-US" b="0" i="0" dirty="0">
                <a:solidFill>
                  <a:srgbClr val="FFFFFF"/>
                </a:solidFill>
                <a:effectLst/>
                <a:latin typeface="Söhne"/>
              </a:rPr>
              <a:t>LSTM, or Long Short-Term Memory, is a type of recurrent neural network (RNN) architecture designed to overcome the limitations of traditional RNNs in handling long-term dependencies in sequential data. It has found extensive use in various applications, including natural language processing, speech recognition, and time-series prediction and classifications.</a:t>
            </a:r>
            <a:endParaRPr lang="en-US" dirty="0">
              <a:solidFill>
                <a:srgbClr val="FFFFFF"/>
              </a:solidFill>
              <a:latin typeface="Google Sans"/>
            </a:endParaRPr>
          </a:p>
        </p:txBody>
      </p:sp>
      <p:sp>
        <p:nvSpPr>
          <p:cNvPr id="182" name="Date Placeholder 181">
            <a:extLst>
              <a:ext uri="{FF2B5EF4-FFF2-40B4-BE49-F238E27FC236}">
                <a16:creationId xmlns:a16="http://schemas.microsoft.com/office/drawing/2014/main" id="{0B26E46E-EDB2-4F95-99F9-6B864973B7EF}"/>
              </a:ext>
            </a:extLst>
          </p:cNvPr>
          <p:cNvSpPr>
            <a:spLocks noGrp="1"/>
          </p:cNvSpPr>
          <p:nvPr>
            <p:ph type="dt" sz="half" idx="2"/>
          </p:nvPr>
        </p:nvSpPr>
        <p:spPr>
          <a:xfrm>
            <a:off x="258792" y="6356350"/>
            <a:ext cx="3322608" cy="365125"/>
          </a:xfrm>
        </p:spPr>
        <p:txBody>
          <a:bodyPr/>
          <a:lstStyle/>
          <a:p>
            <a:r>
              <a:rPr lang="en-US" dirty="0"/>
              <a:t>2024</a:t>
            </a:r>
          </a:p>
        </p:txBody>
      </p:sp>
      <p:sp>
        <p:nvSpPr>
          <p:cNvPr id="183" name="Footer Placeholder 182">
            <a:extLst>
              <a:ext uri="{FF2B5EF4-FFF2-40B4-BE49-F238E27FC236}">
                <a16:creationId xmlns:a16="http://schemas.microsoft.com/office/drawing/2014/main" id="{32ABAB91-7623-454A-93BD-560C00AB8E8F}"/>
              </a:ext>
            </a:extLst>
          </p:cNvPr>
          <p:cNvSpPr>
            <a:spLocks noGrp="1"/>
          </p:cNvSpPr>
          <p:nvPr>
            <p:ph type="ftr" sz="quarter" idx="3"/>
          </p:nvPr>
        </p:nvSpPr>
        <p:spPr>
          <a:xfrm>
            <a:off x="3581399" y="6356350"/>
            <a:ext cx="5029203" cy="365125"/>
          </a:xfrm>
        </p:spPr>
        <p:txBody>
          <a:bodyPr/>
          <a:lstStyle/>
          <a:p>
            <a:r>
              <a:rPr lang="en-US" dirty="0"/>
              <a:t>Human Activity Recognition</a:t>
            </a: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6</a:t>
            </a:fld>
            <a:endParaRPr lang="en-US" dirty="0"/>
          </a:p>
        </p:txBody>
      </p:sp>
    </p:spTree>
    <p:extLst>
      <p:ext uri="{BB962C8B-B14F-4D97-AF65-F5344CB8AC3E}">
        <p14:creationId xmlns:p14="http://schemas.microsoft.com/office/powerpoint/2010/main" val="3098651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solidFill>
                  <a:srgbClr val="FFFFFF"/>
                </a:solidFill>
              </a:rPr>
              <a:t>Problems with traditional RNNs</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845165" y="1900962"/>
            <a:ext cx="10127635" cy="3922568"/>
          </a:xfrm>
        </p:spPr>
        <p:txBody>
          <a:bodyPr>
            <a:normAutofit/>
          </a:bodyPr>
          <a:lstStyle/>
          <a:p>
            <a:r>
              <a:rPr lang="en-US" dirty="0">
                <a:solidFill>
                  <a:srgbClr val="FFFFFF"/>
                </a:solidFill>
                <a:latin typeface="Google Sans"/>
              </a:rPr>
              <a:t>Traditional RNNs struggle with learning and retaining information over long sequences due to the vanishing gradient problem. As information is propagated through time steps, gradients can diminish, making it challenging for the network to capture and remember important patterns in the data.</a:t>
            </a:r>
          </a:p>
        </p:txBody>
      </p:sp>
      <p:sp>
        <p:nvSpPr>
          <p:cNvPr id="182" name="Date Placeholder 181">
            <a:extLst>
              <a:ext uri="{FF2B5EF4-FFF2-40B4-BE49-F238E27FC236}">
                <a16:creationId xmlns:a16="http://schemas.microsoft.com/office/drawing/2014/main" id="{0B26E46E-EDB2-4F95-99F9-6B864973B7EF}"/>
              </a:ext>
            </a:extLst>
          </p:cNvPr>
          <p:cNvSpPr>
            <a:spLocks noGrp="1"/>
          </p:cNvSpPr>
          <p:nvPr>
            <p:ph type="dt" sz="half" idx="2"/>
          </p:nvPr>
        </p:nvSpPr>
        <p:spPr>
          <a:xfrm>
            <a:off x="258792" y="6356350"/>
            <a:ext cx="3322608" cy="365125"/>
          </a:xfrm>
        </p:spPr>
        <p:txBody>
          <a:bodyPr/>
          <a:lstStyle/>
          <a:p>
            <a:r>
              <a:rPr lang="en-US" dirty="0"/>
              <a:t>2024</a:t>
            </a:r>
          </a:p>
        </p:txBody>
      </p:sp>
      <p:sp>
        <p:nvSpPr>
          <p:cNvPr id="183" name="Footer Placeholder 182">
            <a:extLst>
              <a:ext uri="{FF2B5EF4-FFF2-40B4-BE49-F238E27FC236}">
                <a16:creationId xmlns:a16="http://schemas.microsoft.com/office/drawing/2014/main" id="{32ABAB91-7623-454A-93BD-560C00AB8E8F}"/>
              </a:ext>
            </a:extLst>
          </p:cNvPr>
          <p:cNvSpPr>
            <a:spLocks noGrp="1"/>
          </p:cNvSpPr>
          <p:nvPr>
            <p:ph type="ftr" sz="quarter" idx="3"/>
          </p:nvPr>
        </p:nvSpPr>
        <p:spPr>
          <a:xfrm>
            <a:off x="3581399" y="6356350"/>
            <a:ext cx="5029203" cy="365125"/>
          </a:xfrm>
        </p:spPr>
        <p:txBody>
          <a:bodyPr/>
          <a:lstStyle/>
          <a:p>
            <a:r>
              <a:rPr lang="en-US" dirty="0"/>
              <a:t>Human Activity Recognition</a:t>
            </a: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7</a:t>
            </a:fld>
            <a:endParaRPr lang="en-US" dirty="0"/>
          </a:p>
        </p:txBody>
      </p:sp>
    </p:spTree>
    <p:extLst>
      <p:ext uri="{BB962C8B-B14F-4D97-AF65-F5344CB8AC3E}">
        <p14:creationId xmlns:p14="http://schemas.microsoft.com/office/powerpoint/2010/main" val="3393457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solidFill>
                  <a:srgbClr val="FFFFFF"/>
                </a:solidFill>
              </a:rPr>
              <a:t>Key Components of LSTM </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845165" y="1900962"/>
            <a:ext cx="10127635" cy="3922568"/>
          </a:xfrm>
        </p:spPr>
        <p:txBody>
          <a:bodyPr>
            <a:normAutofit fontScale="92500" lnSpcReduction="10000"/>
          </a:bodyPr>
          <a:lstStyle/>
          <a:p>
            <a:pPr marL="457200" indent="-457200" algn="l">
              <a:buFont typeface="+mj-lt"/>
              <a:buAutoNum type="arabicPeriod"/>
            </a:pPr>
            <a:r>
              <a:rPr lang="en-US" b="1" i="0" dirty="0">
                <a:solidFill>
                  <a:srgbClr val="FFFFFF"/>
                </a:solidFill>
                <a:effectLst/>
                <a:latin typeface="Söhne"/>
              </a:rPr>
              <a:t>Cell State:</a:t>
            </a:r>
            <a:r>
              <a:rPr lang="en-US" b="0" i="0" dirty="0">
                <a:solidFill>
                  <a:srgbClr val="FFFFFF"/>
                </a:solidFill>
                <a:effectLst/>
                <a:latin typeface="Söhne"/>
              </a:rPr>
              <a:t> This represents the long-term memory and allows the network to carry information across many time steps.</a:t>
            </a:r>
          </a:p>
          <a:p>
            <a:pPr marL="457200" indent="-457200" algn="l">
              <a:buFont typeface="+mj-lt"/>
              <a:buAutoNum type="arabicPeriod"/>
            </a:pPr>
            <a:r>
              <a:rPr lang="en-US" b="1" i="0" dirty="0">
                <a:solidFill>
                  <a:srgbClr val="FFFFFF"/>
                </a:solidFill>
                <a:effectLst/>
                <a:latin typeface="Söhne"/>
              </a:rPr>
              <a:t>Forget Gate:</a:t>
            </a:r>
            <a:r>
              <a:rPr lang="en-US" b="0" i="0" dirty="0">
                <a:solidFill>
                  <a:srgbClr val="FFFFFF"/>
                </a:solidFill>
                <a:effectLst/>
                <a:latin typeface="Söhne"/>
              </a:rPr>
              <a:t> Determines what information from the cell state should be discarded or kept. It selectively forgets irrelevant information.</a:t>
            </a:r>
          </a:p>
          <a:p>
            <a:pPr marL="457200" indent="-457200" algn="l">
              <a:buFont typeface="+mj-lt"/>
              <a:buAutoNum type="arabicPeriod"/>
            </a:pPr>
            <a:r>
              <a:rPr lang="en-US" b="1" i="0" dirty="0">
                <a:solidFill>
                  <a:srgbClr val="FFFFFF"/>
                </a:solidFill>
                <a:effectLst/>
                <a:latin typeface="Söhne"/>
              </a:rPr>
              <a:t>Input Gate:</a:t>
            </a:r>
            <a:r>
              <a:rPr lang="en-US" b="0" i="0" dirty="0">
                <a:solidFill>
                  <a:srgbClr val="FFFFFF"/>
                </a:solidFill>
                <a:effectLst/>
                <a:latin typeface="Söhne"/>
              </a:rPr>
              <a:t> Regulates the update of the cell state by deciding which values to update. It involves a sigmoid layer to determine which values to update and a tanh layer to create a vector of new candidate values.</a:t>
            </a:r>
          </a:p>
          <a:p>
            <a:pPr marL="457200" indent="-457200" algn="l">
              <a:buFont typeface="+mj-lt"/>
              <a:buAutoNum type="arabicPeriod"/>
            </a:pPr>
            <a:r>
              <a:rPr lang="en-US" b="1" i="0" dirty="0">
                <a:solidFill>
                  <a:srgbClr val="FFFFFF"/>
                </a:solidFill>
                <a:effectLst/>
                <a:latin typeface="Söhne"/>
              </a:rPr>
              <a:t>Output Gate:</a:t>
            </a:r>
            <a:r>
              <a:rPr lang="en-US" b="0" i="0" dirty="0">
                <a:solidFill>
                  <a:srgbClr val="FFFFFF"/>
                </a:solidFill>
                <a:effectLst/>
                <a:latin typeface="Söhne"/>
              </a:rPr>
              <a:t> Controls what information from the cell state should be output to the next time step. It selectively outputs relevant information.</a:t>
            </a:r>
          </a:p>
          <a:p>
            <a:endParaRPr lang="en-US" dirty="0">
              <a:solidFill>
                <a:srgbClr val="FFFFFF"/>
              </a:solidFill>
              <a:latin typeface="Google Sans"/>
            </a:endParaRPr>
          </a:p>
        </p:txBody>
      </p:sp>
      <p:sp>
        <p:nvSpPr>
          <p:cNvPr id="182" name="Date Placeholder 181">
            <a:extLst>
              <a:ext uri="{FF2B5EF4-FFF2-40B4-BE49-F238E27FC236}">
                <a16:creationId xmlns:a16="http://schemas.microsoft.com/office/drawing/2014/main" id="{0B26E46E-EDB2-4F95-99F9-6B864973B7EF}"/>
              </a:ext>
            </a:extLst>
          </p:cNvPr>
          <p:cNvSpPr>
            <a:spLocks noGrp="1"/>
          </p:cNvSpPr>
          <p:nvPr>
            <p:ph type="dt" sz="half" idx="2"/>
          </p:nvPr>
        </p:nvSpPr>
        <p:spPr>
          <a:xfrm>
            <a:off x="258792" y="6356350"/>
            <a:ext cx="3322608" cy="365125"/>
          </a:xfrm>
        </p:spPr>
        <p:txBody>
          <a:bodyPr/>
          <a:lstStyle/>
          <a:p>
            <a:r>
              <a:rPr lang="en-US" dirty="0"/>
              <a:t>2024</a:t>
            </a:r>
          </a:p>
        </p:txBody>
      </p:sp>
      <p:sp>
        <p:nvSpPr>
          <p:cNvPr id="183" name="Footer Placeholder 182">
            <a:extLst>
              <a:ext uri="{FF2B5EF4-FFF2-40B4-BE49-F238E27FC236}">
                <a16:creationId xmlns:a16="http://schemas.microsoft.com/office/drawing/2014/main" id="{32ABAB91-7623-454A-93BD-560C00AB8E8F}"/>
              </a:ext>
            </a:extLst>
          </p:cNvPr>
          <p:cNvSpPr>
            <a:spLocks noGrp="1"/>
          </p:cNvSpPr>
          <p:nvPr>
            <p:ph type="ftr" sz="quarter" idx="3"/>
          </p:nvPr>
        </p:nvSpPr>
        <p:spPr>
          <a:xfrm>
            <a:off x="3581399" y="6356350"/>
            <a:ext cx="5029203" cy="365125"/>
          </a:xfrm>
        </p:spPr>
        <p:txBody>
          <a:bodyPr/>
          <a:lstStyle/>
          <a:p>
            <a:r>
              <a:rPr lang="en-US" dirty="0"/>
              <a:t>Human Activity Recognition</a:t>
            </a: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8</a:t>
            </a:fld>
            <a:endParaRPr lang="en-US" dirty="0"/>
          </a:p>
        </p:txBody>
      </p:sp>
    </p:spTree>
    <p:extLst>
      <p:ext uri="{BB962C8B-B14F-4D97-AF65-F5344CB8AC3E}">
        <p14:creationId xmlns:p14="http://schemas.microsoft.com/office/powerpoint/2010/main" val="1785718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solidFill>
                  <a:srgbClr val="FFFFFF"/>
                </a:solidFill>
              </a:rPr>
              <a:t>LSTM architecture for 1 cell</a:t>
            </a:r>
          </a:p>
        </p:txBody>
      </p:sp>
      <p:sp>
        <p:nvSpPr>
          <p:cNvPr id="182" name="Date Placeholder 181">
            <a:extLst>
              <a:ext uri="{FF2B5EF4-FFF2-40B4-BE49-F238E27FC236}">
                <a16:creationId xmlns:a16="http://schemas.microsoft.com/office/drawing/2014/main" id="{0B26E46E-EDB2-4F95-99F9-6B864973B7EF}"/>
              </a:ext>
            </a:extLst>
          </p:cNvPr>
          <p:cNvSpPr>
            <a:spLocks noGrp="1"/>
          </p:cNvSpPr>
          <p:nvPr>
            <p:ph type="dt" sz="half" idx="2"/>
          </p:nvPr>
        </p:nvSpPr>
        <p:spPr>
          <a:xfrm>
            <a:off x="258792" y="6356350"/>
            <a:ext cx="3322608" cy="365125"/>
          </a:xfrm>
        </p:spPr>
        <p:txBody>
          <a:bodyPr/>
          <a:lstStyle/>
          <a:p>
            <a:r>
              <a:rPr lang="en-US" dirty="0"/>
              <a:t>2024</a:t>
            </a:r>
          </a:p>
        </p:txBody>
      </p:sp>
      <p:sp>
        <p:nvSpPr>
          <p:cNvPr id="183" name="Footer Placeholder 182">
            <a:extLst>
              <a:ext uri="{FF2B5EF4-FFF2-40B4-BE49-F238E27FC236}">
                <a16:creationId xmlns:a16="http://schemas.microsoft.com/office/drawing/2014/main" id="{32ABAB91-7623-454A-93BD-560C00AB8E8F}"/>
              </a:ext>
            </a:extLst>
          </p:cNvPr>
          <p:cNvSpPr>
            <a:spLocks noGrp="1"/>
          </p:cNvSpPr>
          <p:nvPr>
            <p:ph type="ftr" sz="quarter" idx="3"/>
          </p:nvPr>
        </p:nvSpPr>
        <p:spPr>
          <a:xfrm>
            <a:off x="3581399" y="6356350"/>
            <a:ext cx="5029203" cy="365125"/>
          </a:xfrm>
        </p:spPr>
        <p:txBody>
          <a:bodyPr/>
          <a:lstStyle/>
          <a:p>
            <a:r>
              <a:rPr lang="en-US" dirty="0"/>
              <a:t>Human Activity Recognition</a:t>
            </a: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9</a:t>
            </a:fld>
            <a:endParaRPr lang="en-US" dirty="0"/>
          </a:p>
        </p:txBody>
      </p:sp>
      <p:pic>
        <p:nvPicPr>
          <p:cNvPr id="3" name="Picture 2">
            <a:extLst>
              <a:ext uri="{FF2B5EF4-FFF2-40B4-BE49-F238E27FC236}">
                <a16:creationId xmlns:a16="http://schemas.microsoft.com/office/drawing/2014/main" id="{29D117D2-5CAE-01DF-4BDF-65E9C11758CA}"/>
              </a:ext>
            </a:extLst>
          </p:cNvPr>
          <p:cNvPicPr>
            <a:picLocks noChangeAspect="1"/>
          </p:cNvPicPr>
          <p:nvPr/>
        </p:nvPicPr>
        <p:blipFill>
          <a:blip r:embed="rId2"/>
          <a:stretch>
            <a:fillRect/>
          </a:stretch>
        </p:blipFill>
        <p:spPr>
          <a:xfrm>
            <a:off x="1832133" y="1934253"/>
            <a:ext cx="7867921" cy="3809935"/>
          </a:xfrm>
          <a:prstGeom prst="rect">
            <a:avLst/>
          </a:prstGeom>
        </p:spPr>
      </p:pic>
    </p:spTree>
    <p:extLst>
      <p:ext uri="{BB962C8B-B14F-4D97-AF65-F5344CB8AC3E}">
        <p14:creationId xmlns:p14="http://schemas.microsoft.com/office/powerpoint/2010/main" val="3800407318"/>
      </p:ext>
    </p:extLst>
  </p:cSld>
  <p:clrMapOvr>
    <a:masterClrMapping/>
  </p:clrMapOvr>
</p:sld>
</file>

<file path=ppt/theme/theme1.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_Win32_JB_SL_v2.potx" id="{3FE2ADD4-A665-4FB8-B8C0-7CA1C57550A1}" vid="{0ED6AE89-9D72-42A2-A52F-A4B3C658EF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90CBB4-731C-4440-BC54-D2076F57C8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506F55-A469-454B-8FCA-6F8BCF9DAA6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C0CC34A-D535-41BC-8B48-A0E1EA32D7E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Pine design</Template>
  <TotalTime>1667</TotalTime>
  <Words>1062</Words>
  <Application>Microsoft Office PowerPoint</Application>
  <PresentationFormat>Widescreen</PresentationFormat>
  <Paragraphs>130</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Arial</vt:lpstr>
      <vt:lpstr>Calibri</vt:lpstr>
      <vt:lpstr>Dante</vt:lpstr>
      <vt:lpstr>Google Sans</vt:lpstr>
      <vt:lpstr>Söhne</vt:lpstr>
      <vt:lpstr>PineVTI</vt:lpstr>
      <vt:lpstr>Human Activity Recognition (HAR)</vt:lpstr>
      <vt:lpstr>Agenda</vt:lpstr>
      <vt:lpstr>What is HAR?</vt:lpstr>
      <vt:lpstr>Why it is an important subject?</vt:lpstr>
      <vt:lpstr>Goals of this presentation</vt:lpstr>
      <vt:lpstr>What is LSTM?</vt:lpstr>
      <vt:lpstr>Problems with traditional RNNs</vt:lpstr>
      <vt:lpstr>Key Components of LSTM </vt:lpstr>
      <vt:lpstr>LSTM architecture for 1 cell</vt:lpstr>
      <vt:lpstr>Benefits of LSTM </vt:lpstr>
      <vt:lpstr>LSTM applications</vt:lpstr>
      <vt:lpstr>UCI-HAR Dataset </vt:lpstr>
      <vt:lpstr>Activity distribution in UCI-HAR</vt:lpstr>
      <vt:lpstr>Model architecture</vt:lpstr>
      <vt:lpstr>Model architecture summary</vt:lpstr>
      <vt:lpstr>Model hyperparameters summary</vt:lpstr>
      <vt:lpstr>Sampling Generation Process</vt:lpstr>
      <vt:lpstr>Validation Protocol</vt:lpstr>
      <vt:lpstr>Results</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Activity Recognition (HAR)</dc:title>
  <dc:creator>Abolfazl 1341</dc:creator>
  <cp:lastModifiedBy>Abolfazl 1341</cp:lastModifiedBy>
  <cp:revision>9</cp:revision>
  <dcterms:created xsi:type="dcterms:W3CDTF">2023-12-15T12:11:46Z</dcterms:created>
  <dcterms:modified xsi:type="dcterms:W3CDTF">2024-01-23T00:01:21Z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